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91" r:id="rId3"/>
    <p:sldId id="324" r:id="rId4"/>
    <p:sldId id="335" r:id="rId5"/>
    <p:sldId id="417" r:id="rId6"/>
    <p:sldId id="418" r:id="rId7"/>
    <p:sldId id="419" r:id="rId8"/>
    <p:sldId id="420" r:id="rId9"/>
    <p:sldId id="302" r:id="rId10"/>
    <p:sldId id="412" r:id="rId11"/>
    <p:sldId id="411" r:id="rId12"/>
    <p:sldId id="410" r:id="rId13"/>
    <p:sldId id="422" r:id="rId14"/>
    <p:sldId id="413" r:id="rId15"/>
    <p:sldId id="414" r:id="rId16"/>
    <p:sldId id="415" r:id="rId17"/>
    <p:sldId id="416" r:id="rId18"/>
    <p:sldId id="316" r:id="rId19"/>
    <p:sldId id="267" r:id="rId20"/>
    <p:sldId id="270" r:id="rId21"/>
    <p:sldId id="271" r:id="rId22"/>
    <p:sldId id="272" r:id="rId23"/>
    <p:sldId id="273" r:id="rId24"/>
    <p:sldId id="274" r:id="rId25"/>
    <p:sldId id="421" r:id="rId26"/>
    <p:sldId id="33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08" autoAdjust="0"/>
    <p:restoredTop sz="92496"/>
  </p:normalViewPr>
  <p:slideViewPr>
    <p:cSldViewPr snapToGrid="0">
      <p:cViewPr varScale="1">
        <p:scale>
          <a:sx n="90" d="100"/>
          <a:sy n="90" d="100"/>
        </p:scale>
        <p:origin x="1128"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9D5D6-5217-644A-8BE6-93812CD92C2B}" type="datetimeFigureOut">
              <a:rPr lang="en-US" smtClean="0"/>
              <a:t>2/6/19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50118-9546-444A-B7C5-A556274BAC0D}" type="slidenum">
              <a:rPr lang="en-US" smtClean="0"/>
              <a:t>‹#›</a:t>
            </a:fld>
            <a:endParaRPr lang="en-US"/>
          </a:p>
        </p:txBody>
      </p:sp>
    </p:spTree>
    <p:extLst>
      <p:ext uri="{BB962C8B-B14F-4D97-AF65-F5344CB8AC3E}">
        <p14:creationId xmlns:p14="http://schemas.microsoft.com/office/powerpoint/2010/main" val="211560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9EAE80-435B-4B4B-A690-2175A88D932C}"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415956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EAE80-435B-4B4B-A690-2175A88D932C}"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345470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EAE80-435B-4B4B-A690-2175A88D932C}"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215016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EAE80-435B-4B4B-A690-2175A88D932C}"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1729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9EAE80-435B-4B4B-A690-2175A88D932C}"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421864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9EAE80-435B-4B4B-A690-2175A88D932C}"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208416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9EAE80-435B-4B4B-A690-2175A88D932C}" type="datetimeFigureOut">
              <a:rPr lang="en-US" smtClean="0"/>
              <a:t>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178672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9EAE80-435B-4B4B-A690-2175A88D932C}" type="datetimeFigureOut">
              <a:rPr lang="en-US" smtClean="0"/>
              <a:t>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185951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EAE80-435B-4B4B-A690-2175A88D932C}" type="datetimeFigureOut">
              <a:rPr lang="en-US" smtClean="0"/>
              <a:t>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282568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EAE80-435B-4B4B-A690-2175A88D932C}"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283005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EAE80-435B-4B4B-A690-2175A88D932C}"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7AD0-844C-41C8-8151-4FDFEB4E51AD}" type="slidenum">
              <a:rPr lang="en-US" smtClean="0"/>
              <a:t>‹#›</a:t>
            </a:fld>
            <a:endParaRPr lang="en-US"/>
          </a:p>
        </p:txBody>
      </p:sp>
    </p:spTree>
    <p:extLst>
      <p:ext uri="{BB962C8B-B14F-4D97-AF65-F5344CB8AC3E}">
        <p14:creationId xmlns:p14="http://schemas.microsoft.com/office/powerpoint/2010/main" val="302184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EAE80-435B-4B4B-A690-2175A88D932C}" type="datetimeFigureOut">
              <a:rPr lang="en-US" smtClean="0"/>
              <a:t>2/6/19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C7AD0-844C-41C8-8151-4FDFEB4E51AD}" type="slidenum">
              <a:rPr lang="en-US" smtClean="0"/>
              <a:t>‹#›</a:t>
            </a:fld>
            <a:endParaRPr lang="en-US"/>
          </a:p>
        </p:txBody>
      </p:sp>
    </p:spTree>
    <p:extLst>
      <p:ext uri="{BB962C8B-B14F-4D97-AF65-F5344CB8AC3E}">
        <p14:creationId xmlns:p14="http://schemas.microsoft.com/office/powerpoint/2010/main" val="1742055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linkmonicaallen@gmail.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inkregena@gmail.co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linkmonicaallen@gmail.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chaloneanderson@gmail.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tbradley@ruthnap.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jacpss@aol.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ororhop@sbcglobal.net" TargetMode="External"/><Relationship Id="rId2" Type="http://schemas.openxmlformats.org/officeDocument/2006/relationships/hyperlink" Target="mailto:centralareaart@gmail.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inksroyalascot.shoobs.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nationsladies@nationsladies.org.uk"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linksroyalascot.shoob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18" y="847120"/>
            <a:ext cx="7968163" cy="5163760"/>
          </a:xfrm>
          <a:prstGeom prst="rect">
            <a:avLst/>
          </a:prstGeom>
        </p:spPr>
      </p:pic>
    </p:spTree>
    <p:extLst>
      <p:ext uri="{BB962C8B-B14F-4D97-AF65-F5344CB8AC3E}">
        <p14:creationId xmlns:p14="http://schemas.microsoft.com/office/powerpoint/2010/main" val="4097101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pPr algn="r"/>
            <a:r>
              <a:rPr lang="en-US" sz="2800" b="1" i="1" dirty="0">
                <a:solidFill>
                  <a:srgbClr val="FF0000"/>
                </a:solidFill>
              </a:rPr>
              <a:t>Happy Valentine’s Day </a:t>
            </a:r>
            <a:br>
              <a:rPr lang="en-US" sz="2800" b="1" i="1" dirty="0"/>
            </a:br>
            <a:r>
              <a:rPr lang="en-US" sz="2800" b="1" i="1" dirty="0"/>
              <a:t>February 2019 Membership Updates </a:t>
            </a:r>
          </a:p>
        </p:txBody>
      </p:sp>
      <p:sp>
        <p:nvSpPr>
          <p:cNvPr id="4" name="Content Placeholder 3"/>
          <p:cNvSpPr>
            <a:spLocks noGrp="1"/>
          </p:cNvSpPr>
          <p:nvPr>
            <p:ph idx="1"/>
          </p:nvPr>
        </p:nvSpPr>
        <p:spPr>
          <a:xfrm>
            <a:off x="457200" y="1600200"/>
            <a:ext cx="8229600" cy="4525963"/>
          </a:xfrm>
        </p:spPr>
        <p:txBody>
          <a:bodyPr>
            <a:normAutofit fontScale="25000" lnSpcReduction="20000"/>
          </a:bodyPr>
          <a:lstStyle/>
          <a:p>
            <a:pPr marL="0" indent="0">
              <a:buNone/>
            </a:pPr>
            <a:r>
              <a:rPr lang="en-US" sz="8000" b="1" dirty="0"/>
              <a:t>Candidate Approvals- New and Reinstatement</a:t>
            </a:r>
          </a:p>
          <a:p>
            <a:pPr>
              <a:buFont typeface="Wingdings" charset="2"/>
              <a:buChar char="§"/>
            </a:pPr>
            <a:r>
              <a:rPr lang="en-US" sz="7200" dirty="0"/>
              <a:t>If you have not received final approval please notify Link Glenda ASAP</a:t>
            </a:r>
          </a:p>
          <a:p>
            <a:pPr>
              <a:buFont typeface="Wingdings" charset="2"/>
              <a:buChar char="§"/>
            </a:pPr>
            <a:r>
              <a:rPr lang="en-US" sz="7200" dirty="0"/>
              <a:t>Completed by February 20</a:t>
            </a:r>
            <a:r>
              <a:rPr lang="en-US" sz="7200" baseline="30000" dirty="0"/>
              <a:t>th</a:t>
            </a:r>
            <a:r>
              <a:rPr lang="en-US" sz="7200" dirty="0"/>
              <a:t> (Exception DOL’s/GDOL’s, voting cont. thru May 1)</a:t>
            </a:r>
          </a:p>
          <a:p>
            <a:pPr marL="0" indent="0">
              <a:buNone/>
            </a:pPr>
            <a:endParaRPr lang="en-US" sz="3200" dirty="0"/>
          </a:p>
          <a:p>
            <a:pPr marL="0" indent="0">
              <a:buNone/>
            </a:pPr>
            <a:r>
              <a:rPr lang="en-US" sz="8000" b="1" dirty="0"/>
              <a:t>February 1</a:t>
            </a:r>
            <a:r>
              <a:rPr lang="en-US" sz="8000" b="1" baseline="30000" dirty="0"/>
              <a:t>st</a:t>
            </a:r>
            <a:r>
              <a:rPr lang="en-US" sz="8000" b="1" dirty="0"/>
              <a:t>  Request for Platinum Status, now closed</a:t>
            </a:r>
          </a:p>
          <a:p>
            <a:pPr marL="0" indent="0">
              <a:buNone/>
            </a:pPr>
            <a:endParaRPr lang="en-US" sz="3200" b="1" dirty="0"/>
          </a:p>
          <a:p>
            <a:pPr marL="0" indent="0">
              <a:buNone/>
            </a:pPr>
            <a:r>
              <a:rPr lang="en-US" sz="8000" b="1" dirty="0"/>
              <a:t>March 1</a:t>
            </a:r>
            <a:r>
              <a:rPr lang="en-US" sz="8000" b="1" baseline="30000" dirty="0"/>
              <a:t>st</a:t>
            </a:r>
            <a:r>
              <a:rPr lang="en-US" sz="8000" b="1" dirty="0"/>
              <a:t> /Chapter Mtg. written  Request for Alumna Status</a:t>
            </a:r>
          </a:p>
          <a:p>
            <a:pPr marL="0" indent="0">
              <a:buNone/>
            </a:pPr>
            <a:r>
              <a:rPr lang="en-US" sz="8000" b="1" dirty="0"/>
              <a:t>March 31</a:t>
            </a:r>
            <a:r>
              <a:rPr lang="en-US" sz="8000" b="1" baseline="30000" dirty="0"/>
              <a:t>st  </a:t>
            </a:r>
            <a:r>
              <a:rPr lang="en-US" sz="8000" b="1" dirty="0"/>
              <a:t> Written Leave of Absence request (LOA)  10% Membership </a:t>
            </a:r>
            <a:endParaRPr lang="en-US" sz="8000" dirty="0"/>
          </a:p>
          <a:p>
            <a:pPr marL="0" indent="0">
              <a:buNone/>
            </a:pPr>
            <a:endParaRPr lang="en-US" sz="3200" b="1" dirty="0"/>
          </a:p>
          <a:p>
            <a:pPr marL="0" indent="0">
              <a:buNone/>
            </a:pPr>
            <a:r>
              <a:rPr lang="en-US" sz="8000" b="1" i="1" dirty="0"/>
              <a:t>Next Vice Presidents Chat</a:t>
            </a:r>
          </a:p>
          <a:p>
            <a:pPr>
              <a:buFont typeface="Wingdings" charset="2"/>
              <a:buChar char="§"/>
            </a:pPr>
            <a:r>
              <a:rPr lang="en-US" sz="8000" u="sng" dirty="0"/>
              <a:t>Wednesday, February 13</a:t>
            </a:r>
            <a:r>
              <a:rPr lang="en-US" sz="8000" u="sng" baseline="30000" dirty="0"/>
              <a:t>th</a:t>
            </a:r>
            <a:r>
              <a:rPr lang="en-US" sz="8000" u="sng" dirty="0"/>
              <a:t> </a:t>
            </a:r>
            <a:r>
              <a:rPr lang="en-US" sz="8000" dirty="0"/>
              <a:t>@ 7pm CST</a:t>
            </a:r>
            <a:endParaRPr lang="en-US" b="1" dirty="0"/>
          </a:p>
          <a:p>
            <a:pPr marL="0" indent="0" algn="r">
              <a:buNone/>
            </a:pPr>
            <a:r>
              <a:rPr lang="en-US" sz="7200" b="1" dirty="0"/>
              <a:t>Membership Questions/Contact</a:t>
            </a:r>
          </a:p>
          <a:p>
            <a:pPr marL="0" indent="0" algn="r">
              <a:buNone/>
            </a:pPr>
            <a:r>
              <a:rPr lang="en-US" sz="6400" dirty="0"/>
              <a:t>Link Monica Allen, Area Vice-Director</a:t>
            </a:r>
          </a:p>
          <a:p>
            <a:pPr marL="0" indent="0" algn="r">
              <a:buNone/>
            </a:pPr>
            <a:r>
              <a:rPr lang="en-US" sz="6400" dirty="0">
                <a:hlinkClick r:id="rId3"/>
              </a:rPr>
              <a:t>linkmonicaallen@gmail.com</a:t>
            </a:r>
            <a:endParaRPr lang="en-US" sz="6400" dirty="0"/>
          </a:p>
          <a:p>
            <a:pPr marL="0" indent="0" algn="r">
              <a:buNone/>
            </a:pPr>
            <a:r>
              <a:rPr lang="en-US" sz="6400" dirty="0"/>
              <a:t>312.296.3508 mobile</a:t>
            </a:r>
          </a:p>
          <a:p>
            <a:pPr>
              <a:buFont typeface="Wingdings" charset="2"/>
              <a:buChar char="§"/>
            </a:pPr>
            <a:endParaRPr lang="en-US" sz="6400" dirty="0"/>
          </a:p>
          <a:p>
            <a:pPr>
              <a:buFont typeface="Wingdings" charset="2"/>
              <a:buChar char="§"/>
            </a:pPr>
            <a:endParaRPr lang="en-US" sz="6400" dirty="0"/>
          </a:p>
          <a:p>
            <a:pPr marL="0" indent="0">
              <a:buNone/>
            </a:pPr>
            <a:endParaRPr lang="en-US" sz="6400" dirty="0"/>
          </a:p>
          <a:p>
            <a:pPr marL="0" indent="0">
              <a:buNone/>
            </a:pPr>
            <a:r>
              <a:rPr lang="en-US" sz="6400" b="1" dirty="0"/>
              <a:t> </a:t>
            </a:r>
            <a:endParaRPr lang="en-US" sz="6400" dirty="0"/>
          </a:p>
          <a:p>
            <a:endParaRPr lang="en-US" sz="6400" dirty="0"/>
          </a:p>
          <a:p>
            <a:endParaRPr lang="en-US" sz="6400" dirty="0"/>
          </a:p>
          <a:p>
            <a:endParaRPr lang="en-US" sz="6400" dirty="0"/>
          </a:p>
        </p:txBody>
      </p:sp>
    </p:spTree>
    <p:extLst>
      <p:ext uri="{BB962C8B-B14F-4D97-AF65-F5344CB8AC3E}">
        <p14:creationId xmlns:p14="http://schemas.microsoft.com/office/powerpoint/2010/main" val="339619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Title 5"/>
          <p:cNvSpPr>
            <a:spLocks noGrp="1"/>
          </p:cNvSpPr>
          <p:nvPr>
            <p:ph type="title"/>
          </p:nvPr>
        </p:nvSpPr>
        <p:spPr>
          <a:xfrm>
            <a:off x="628649" y="365126"/>
            <a:ext cx="8329613" cy="1325563"/>
          </a:xfrm>
        </p:spPr>
        <p:txBody>
          <a:bodyPr>
            <a:normAutofit/>
          </a:bodyPr>
          <a:lstStyle/>
          <a:p>
            <a:pPr algn="r"/>
            <a:r>
              <a:rPr lang="en-US" sz="2000" dirty="0"/>
              <a:t>                      </a:t>
            </a:r>
            <a:r>
              <a:rPr lang="en-US" sz="3200" b="1" i="1" dirty="0">
                <a:cs typeface="Arial"/>
              </a:rPr>
              <a:t>RECOGNITION </a:t>
            </a:r>
            <a:r>
              <a:rPr lang="en-US" sz="3200" b="1" i="1">
                <a:cs typeface="Arial"/>
              </a:rPr>
              <a:t>OF  </a:t>
            </a:r>
            <a:br>
              <a:rPr lang="en-US" sz="3200" b="1" i="1">
                <a:cs typeface="Arial"/>
              </a:rPr>
            </a:br>
            <a:r>
              <a:rPr lang="en-US" sz="3200" b="1" i="1">
                <a:cs typeface="Arial"/>
              </a:rPr>
              <a:t>25</a:t>
            </a:r>
            <a:r>
              <a:rPr lang="en-US" sz="3200" b="1" i="1" dirty="0">
                <a:cs typeface="Arial"/>
              </a:rPr>
              <a:t>/40 YEAR MEMBERS</a:t>
            </a:r>
          </a:p>
        </p:txBody>
      </p:sp>
      <p:sp>
        <p:nvSpPr>
          <p:cNvPr id="5" name="Content Placeholder 4"/>
          <p:cNvSpPr>
            <a:spLocks noGrp="1"/>
          </p:cNvSpPr>
          <p:nvPr>
            <p:ph idx="1"/>
          </p:nvPr>
        </p:nvSpPr>
        <p:spPr>
          <a:xfrm>
            <a:off x="628650" y="1491808"/>
            <a:ext cx="7886700" cy="4755493"/>
          </a:xfrm>
        </p:spPr>
        <p:txBody>
          <a:bodyPr>
            <a:normAutofit fontScale="25000" lnSpcReduction="20000"/>
          </a:bodyPr>
          <a:lstStyle/>
          <a:p>
            <a:pPr marL="36513" lvl="0" indent="0" algn="ctr" fontAlgn="base">
              <a:lnSpc>
                <a:spcPct val="100000"/>
              </a:lnSpc>
              <a:spcBef>
                <a:spcPct val="20000"/>
              </a:spcBef>
              <a:spcAft>
                <a:spcPct val="0"/>
              </a:spcAft>
              <a:buClr>
                <a:srgbClr val="6EA0B0"/>
              </a:buClr>
              <a:buSzPct val="80000"/>
              <a:buNone/>
              <a:defRPr/>
            </a:pPr>
            <a:endParaRPr lang="en-US" altLang="en-US" dirty="0">
              <a:solidFill>
                <a:srgbClr val="000000"/>
              </a:solidFill>
              <a:latin typeface="Franklin Gothic Book"/>
              <a:cs typeface="Arial"/>
            </a:endParaRPr>
          </a:p>
          <a:p>
            <a:pPr marL="36513" lvl="0" indent="0" fontAlgn="base">
              <a:lnSpc>
                <a:spcPct val="100000"/>
              </a:lnSpc>
              <a:spcBef>
                <a:spcPct val="20000"/>
              </a:spcBef>
              <a:spcAft>
                <a:spcPct val="0"/>
              </a:spcAft>
              <a:buClr>
                <a:srgbClr val="6EA0B0"/>
              </a:buClr>
              <a:buSzPct val="80000"/>
              <a:buNone/>
              <a:defRPr/>
            </a:pPr>
            <a:r>
              <a:rPr lang="en-US" altLang="en-US" sz="8000" dirty="0">
                <a:solidFill>
                  <a:srgbClr val="000000"/>
                </a:solidFill>
                <a:latin typeface="Arial"/>
                <a:cs typeface="Arial"/>
              </a:rPr>
              <a:t>Central Area Conference will recognize 25 &amp; 40 year members  </a:t>
            </a:r>
          </a:p>
          <a:p>
            <a:pPr marL="36513" lvl="0" indent="0" fontAlgn="base">
              <a:lnSpc>
                <a:spcPct val="100000"/>
              </a:lnSpc>
              <a:spcBef>
                <a:spcPct val="20000"/>
              </a:spcBef>
              <a:spcAft>
                <a:spcPct val="0"/>
              </a:spcAft>
              <a:buClr>
                <a:srgbClr val="6EA0B0"/>
              </a:buClr>
              <a:buSzPct val="80000"/>
              <a:buNone/>
              <a:defRPr/>
            </a:pPr>
            <a:endParaRPr lang="en-US" altLang="en-US" sz="4400" dirty="0">
              <a:solidFill>
                <a:srgbClr val="000000"/>
              </a:solidFill>
              <a:latin typeface="Arial"/>
              <a:cs typeface="Arial"/>
            </a:endParaRPr>
          </a:p>
          <a:p>
            <a:pPr marL="0" indent="0">
              <a:buNone/>
            </a:pPr>
            <a:r>
              <a:rPr lang="en-US" sz="8000" dirty="0">
                <a:latin typeface="Arial"/>
                <a:cs typeface="Arial"/>
              </a:rPr>
              <a:t>Honoree’s Eligibility:   </a:t>
            </a:r>
          </a:p>
          <a:p>
            <a:pPr marL="0" indent="0">
              <a:buNone/>
            </a:pPr>
            <a:r>
              <a:rPr lang="en-US" sz="8000" dirty="0">
                <a:latin typeface="Arial"/>
                <a:cs typeface="Arial"/>
              </a:rPr>
              <a:t>25 year members (inducted in 1993 or 1994)</a:t>
            </a:r>
          </a:p>
          <a:p>
            <a:pPr marL="0" indent="0">
              <a:buNone/>
            </a:pPr>
            <a:r>
              <a:rPr lang="en-US" sz="8000" dirty="0">
                <a:latin typeface="Arial"/>
                <a:cs typeface="Arial"/>
              </a:rPr>
              <a:t>40 year members (inducted in 1978 or 1979) </a:t>
            </a:r>
          </a:p>
          <a:p>
            <a:pPr marL="0" indent="0">
              <a:buNone/>
            </a:pPr>
            <a:endParaRPr lang="en-US" sz="4800" dirty="0">
              <a:latin typeface="Arial"/>
              <a:cs typeface="Arial"/>
            </a:endParaRPr>
          </a:p>
          <a:p>
            <a:pPr marL="36513" lvl="0" indent="0" fontAlgn="base">
              <a:lnSpc>
                <a:spcPct val="100000"/>
              </a:lnSpc>
              <a:spcBef>
                <a:spcPct val="20000"/>
              </a:spcBef>
              <a:spcAft>
                <a:spcPct val="0"/>
              </a:spcAft>
              <a:buClr>
                <a:srgbClr val="6EA0B0"/>
              </a:buClr>
              <a:buSzPct val="80000"/>
              <a:buNone/>
              <a:defRPr/>
            </a:pPr>
            <a:r>
              <a:rPr lang="en-US" altLang="en-US" sz="8000" b="1" i="1" dirty="0">
                <a:solidFill>
                  <a:srgbClr val="000000"/>
                </a:solidFill>
                <a:latin typeface="Arial"/>
                <a:cs typeface="Arial"/>
              </a:rPr>
              <a:t>Chapter Vice Presidents to manage the process</a:t>
            </a:r>
            <a:endParaRPr lang="en-US" altLang="en-US" sz="8000" dirty="0">
              <a:solidFill>
                <a:srgbClr val="000000"/>
              </a:solidFill>
              <a:latin typeface="Arial"/>
              <a:cs typeface="Arial"/>
            </a:endParaRPr>
          </a:p>
          <a:p>
            <a:pPr marL="36513" lvl="0" indent="0" fontAlgn="base">
              <a:lnSpc>
                <a:spcPct val="100000"/>
              </a:lnSpc>
              <a:spcBef>
                <a:spcPct val="20000"/>
              </a:spcBef>
              <a:spcAft>
                <a:spcPct val="0"/>
              </a:spcAft>
              <a:buClr>
                <a:srgbClr val="6EA0B0"/>
              </a:buClr>
              <a:buSzPct val="80000"/>
              <a:buNone/>
              <a:defRPr/>
            </a:pPr>
            <a:r>
              <a:rPr lang="en-US" altLang="en-US" sz="8000" dirty="0">
                <a:solidFill>
                  <a:srgbClr val="000000"/>
                </a:solidFill>
                <a:latin typeface="Arial"/>
                <a:cs typeface="Arial"/>
              </a:rPr>
              <a:t>1.  Review the chapter membership records for eligible members</a:t>
            </a:r>
          </a:p>
          <a:p>
            <a:pPr marL="36513" lvl="0" indent="0" fontAlgn="base">
              <a:lnSpc>
                <a:spcPct val="100000"/>
              </a:lnSpc>
              <a:spcBef>
                <a:spcPct val="20000"/>
              </a:spcBef>
              <a:spcAft>
                <a:spcPct val="0"/>
              </a:spcAft>
              <a:buClr>
                <a:srgbClr val="6EA0B0"/>
              </a:buClr>
              <a:buSzPct val="80000"/>
              <a:buNone/>
              <a:defRPr/>
            </a:pPr>
            <a:endParaRPr lang="en-US" altLang="en-US" sz="4400" dirty="0">
              <a:solidFill>
                <a:srgbClr val="000000"/>
              </a:solidFill>
              <a:latin typeface="Arial"/>
              <a:cs typeface="Arial"/>
            </a:endParaRPr>
          </a:p>
          <a:p>
            <a:pPr marL="36513" lvl="0" indent="0" fontAlgn="base">
              <a:lnSpc>
                <a:spcPct val="100000"/>
              </a:lnSpc>
              <a:spcBef>
                <a:spcPct val="20000"/>
              </a:spcBef>
              <a:spcAft>
                <a:spcPct val="0"/>
              </a:spcAft>
              <a:buClr>
                <a:srgbClr val="6EA0B0"/>
              </a:buClr>
              <a:buSzPct val="80000"/>
              <a:buNone/>
              <a:defRPr/>
            </a:pPr>
            <a:r>
              <a:rPr lang="en-US" altLang="en-US" sz="8000" dirty="0">
                <a:solidFill>
                  <a:srgbClr val="000000"/>
                </a:solidFill>
                <a:latin typeface="Arial"/>
                <a:cs typeface="Arial"/>
              </a:rPr>
              <a:t>2.  Complete one form per chapter, submit online to Central Area Website. If no members qualify, please indicate </a:t>
            </a:r>
            <a:r>
              <a:rPr lang="en-US" altLang="en-US" sz="8000" b="1" dirty="0">
                <a:solidFill>
                  <a:srgbClr val="000000"/>
                </a:solidFill>
                <a:latin typeface="Arial"/>
                <a:cs typeface="Arial"/>
              </a:rPr>
              <a:t>None</a:t>
            </a:r>
            <a:r>
              <a:rPr lang="en-US" altLang="en-US" sz="8000" dirty="0">
                <a:solidFill>
                  <a:srgbClr val="000000"/>
                </a:solidFill>
                <a:latin typeface="Arial"/>
                <a:cs typeface="Arial"/>
              </a:rPr>
              <a:t> on the form.</a:t>
            </a:r>
          </a:p>
          <a:p>
            <a:pPr marL="36513" lvl="0" indent="0" fontAlgn="base">
              <a:lnSpc>
                <a:spcPct val="100000"/>
              </a:lnSpc>
              <a:spcBef>
                <a:spcPct val="20000"/>
              </a:spcBef>
              <a:spcAft>
                <a:spcPct val="0"/>
              </a:spcAft>
              <a:buClr>
                <a:srgbClr val="6EA0B0"/>
              </a:buClr>
              <a:buSzPct val="80000"/>
              <a:buNone/>
              <a:defRPr/>
            </a:pPr>
            <a:endParaRPr lang="en-US" altLang="en-US" sz="4400" dirty="0">
              <a:solidFill>
                <a:srgbClr val="000000"/>
              </a:solidFill>
              <a:latin typeface="Arial"/>
              <a:cs typeface="Arial"/>
            </a:endParaRPr>
          </a:p>
          <a:p>
            <a:pPr marL="36513" lvl="0" indent="0" fontAlgn="base">
              <a:lnSpc>
                <a:spcPct val="100000"/>
              </a:lnSpc>
              <a:spcBef>
                <a:spcPct val="20000"/>
              </a:spcBef>
              <a:spcAft>
                <a:spcPct val="0"/>
              </a:spcAft>
              <a:buClr>
                <a:srgbClr val="6EA0B0"/>
              </a:buClr>
              <a:buSzPct val="80000"/>
              <a:buNone/>
              <a:defRPr/>
            </a:pPr>
            <a:r>
              <a:rPr lang="en-US" altLang="en-US" sz="8000" dirty="0">
                <a:solidFill>
                  <a:srgbClr val="000000"/>
                </a:solidFill>
                <a:latin typeface="Arial"/>
                <a:cs typeface="Arial"/>
              </a:rPr>
              <a:t>3.  Provide Photo of each member that </a:t>
            </a:r>
            <a:r>
              <a:rPr lang="en-US" altLang="en-US" sz="8000" b="1" dirty="0">
                <a:solidFill>
                  <a:srgbClr val="000000"/>
                </a:solidFill>
                <a:latin typeface="Arial"/>
                <a:cs typeface="Arial"/>
              </a:rPr>
              <a:t>WILL</a:t>
            </a:r>
            <a:r>
              <a:rPr lang="en-US" altLang="en-US" sz="8000" dirty="0">
                <a:solidFill>
                  <a:srgbClr val="000000"/>
                </a:solidFill>
                <a:latin typeface="Arial"/>
                <a:cs typeface="Arial"/>
              </a:rPr>
              <a:t> be attending the conference (jpeg format)</a:t>
            </a:r>
          </a:p>
          <a:p>
            <a:pPr marL="36513" lvl="0" indent="0" fontAlgn="base">
              <a:lnSpc>
                <a:spcPct val="100000"/>
              </a:lnSpc>
              <a:spcBef>
                <a:spcPct val="20000"/>
              </a:spcBef>
              <a:spcAft>
                <a:spcPct val="0"/>
              </a:spcAft>
              <a:buClr>
                <a:srgbClr val="6EA0B0"/>
              </a:buClr>
              <a:buSzPct val="80000"/>
              <a:buNone/>
              <a:defRPr/>
            </a:pPr>
            <a:endParaRPr lang="en-US" sz="7200" dirty="0">
              <a:latin typeface="Arial"/>
              <a:cs typeface="Arial"/>
            </a:endParaRPr>
          </a:p>
          <a:p>
            <a:pPr marL="0" indent="0">
              <a:buNone/>
            </a:pPr>
            <a:endParaRPr lang="en-US" sz="7200" dirty="0">
              <a:latin typeface="Arial"/>
              <a:cs typeface="Arial"/>
            </a:endParaRPr>
          </a:p>
          <a:p>
            <a:pPr marL="0" indent="0">
              <a:buNone/>
            </a:pPr>
            <a:endParaRPr lang="en-US" sz="4800" dirty="0">
              <a:latin typeface="Arial"/>
              <a:cs typeface="Arial"/>
            </a:endParaRPr>
          </a:p>
          <a:p>
            <a:pPr marL="0" indent="0">
              <a:buNone/>
            </a:pPr>
            <a:endParaRPr lang="en-US" sz="4800" dirty="0">
              <a:latin typeface="Arial"/>
              <a:cs typeface="Arial"/>
            </a:endParaRPr>
          </a:p>
          <a:p>
            <a:pPr marL="0" indent="0">
              <a:buNone/>
            </a:pPr>
            <a:endParaRPr lang="en-US" sz="4800" dirty="0"/>
          </a:p>
          <a:p>
            <a:pPr marL="0" indent="0">
              <a:buNone/>
            </a:pPr>
            <a:endParaRPr lang="en-US" sz="4800" dirty="0"/>
          </a:p>
          <a:p>
            <a:pPr marL="0" indent="0">
              <a:buNone/>
            </a:pPr>
            <a:endParaRPr lang="en-US" sz="4800" dirty="0"/>
          </a:p>
          <a:p>
            <a:pPr marL="0" indent="0">
              <a:buNone/>
            </a:pPr>
            <a:endParaRPr lang="en-US" sz="4800" dirty="0"/>
          </a:p>
          <a:p>
            <a:pPr marL="0" indent="0">
              <a:buNone/>
            </a:pPr>
            <a:endParaRPr lang="en-US" sz="4800" dirty="0"/>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      </a:t>
            </a:r>
            <a:r>
              <a:rPr lang="en-US" dirty="0"/>
              <a:t>                     </a:t>
            </a:r>
          </a:p>
          <a:p>
            <a:pPr marL="0" indent="0">
              <a:buNone/>
            </a:pPr>
            <a:r>
              <a:rPr lang="en-US" dirty="0"/>
              <a:t>                               </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97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itle 3"/>
          <p:cNvSpPr>
            <a:spLocks noGrp="1"/>
          </p:cNvSpPr>
          <p:nvPr>
            <p:ph type="title"/>
          </p:nvPr>
        </p:nvSpPr>
        <p:spPr>
          <a:xfrm>
            <a:off x="628650" y="365126"/>
            <a:ext cx="7886700" cy="818457"/>
          </a:xfrm>
        </p:spPr>
        <p:txBody>
          <a:bodyPr>
            <a:normAutofit/>
          </a:bodyPr>
          <a:lstStyle/>
          <a:p>
            <a:pPr algn="r"/>
            <a:r>
              <a:rPr lang="en-US" sz="3600" i="1" dirty="0">
                <a:cs typeface="Arial"/>
              </a:rPr>
              <a:t>25/40 Yr. Recognition cont</a:t>
            </a:r>
            <a:r>
              <a:rPr lang="en-US" i="1" dirty="0">
                <a:cs typeface="Arial"/>
              </a:rPr>
              <a:t>.</a:t>
            </a:r>
          </a:p>
        </p:txBody>
      </p:sp>
      <p:sp>
        <p:nvSpPr>
          <p:cNvPr id="5" name="Content Placeholder 4"/>
          <p:cNvSpPr>
            <a:spLocks noGrp="1"/>
          </p:cNvSpPr>
          <p:nvPr>
            <p:ph idx="1"/>
          </p:nvPr>
        </p:nvSpPr>
        <p:spPr>
          <a:xfrm>
            <a:off x="628650" y="1306873"/>
            <a:ext cx="7886700" cy="4870090"/>
          </a:xfrm>
        </p:spPr>
        <p:txBody>
          <a:bodyPr>
            <a:normAutofit fontScale="25000" lnSpcReduction="20000"/>
          </a:bodyPr>
          <a:lstStyle/>
          <a:p>
            <a:pPr marL="0" indent="0">
              <a:buNone/>
            </a:pPr>
            <a:r>
              <a:rPr lang="en-US" sz="8000" dirty="0">
                <a:latin typeface="Arial"/>
                <a:cs typeface="Arial"/>
              </a:rPr>
              <a:t>Call to Conference registration form will include space to identify member as a 25 or 40 yr. member </a:t>
            </a:r>
          </a:p>
          <a:p>
            <a:pPr marL="0" indent="0">
              <a:buNone/>
            </a:pPr>
            <a:endParaRPr lang="en-US" sz="3600" dirty="0">
              <a:solidFill>
                <a:srgbClr val="000000"/>
              </a:solidFill>
              <a:latin typeface="Arial"/>
              <a:cs typeface="Arial"/>
            </a:endParaRPr>
          </a:p>
          <a:p>
            <a:pPr marL="0" indent="0">
              <a:buNone/>
            </a:pPr>
            <a:r>
              <a:rPr lang="en-US" sz="8000" dirty="0">
                <a:latin typeface="Arial"/>
                <a:cs typeface="Arial"/>
              </a:rPr>
              <a:t>If the awardee is not in attendance at the Area Conference, acknowledgements will be given to the Chapter President/Delegate to present at the next chapter meeting.</a:t>
            </a:r>
          </a:p>
          <a:p>
            <a:pPr marL="0" lvl="0" indent="0">
              <a:buNone/>
            </a:pPr>
            <a:r>
              <a:rPr lang="en-US" altLang="en-US" sz="6400" dirty="0">
                <a:solidFill>
                  <a:srgbClr val="000000"/>
                </a:solidFill>
                <a:latin typeface="Arial"/>
                <a:cs typeface="Arial"/>
              </a:rPr>
              <a:t>              </a:t>
            </a:r>
          </a:p>
          <a:p>
            <a:pPr marL="0" lvl="0" indent="0" algn="ctr">
              <a:buNone/>
            </a:pPr>
            <a:r>
              <a:rPr lang="en-US" altLang="en-US" sz="8000" b="1" dirty="0">
                <a:solidFill>
                  <a:srgbClr val="000000"/>
                </a:solidFill>
                <a:latin typeface="Arial"/>
                <a:cs typeface="Arial"/>
              </a:rPr>
              <a:t>Submit completed form online to:</a:t>
            </a:r>
          </a:p>
          <a:p>
            <a:pPr marL="0" lvl="0" indent="0" algn="ctr">
              <a:buNone/>
            </a:pPr>
            <a:r>
              <a:rPr lang="en-US" altLang="en-US" sz="8000" b="1" dirty="0">
                <a:solidFill>
                  <a:srgbClr val="000000"/>
                </a:solidFill>
                <a:latin typeface="Arial"/>
                <a:cs typeface="Arial"/>
              </a:rPr>
              <a:t>Centralarealinks.org no later than  </a:t>
            </a:r>
          </a:p>
          <a:p>
            <a:pPr marL="0" lvl="0" indent="0" algn="ctr">
              <a:buNone/>
            </a:pPr>
            <a:r>
              <a:rPr lang="en-US" altLang="en-US" sz="8000" b="1" dirty="0">
                <a:solidFill>
                  <a:srgbClr val="000000"/>
                </a:solidFill>
                <a:latin typeface="Arial"/>
                <a:cs typeface="Arial"/>
              </a:rPr>
              <a:t>Friday, March 1st</a:t>
            </a:r>
          </a:p>
          <a:p>
            <a:pPr marL="0" indent="0">
              <a:buNone/>
            </a:pPr>
            <a:endParaRPr lang="en-US" sz="4400" dirty="0">
              <a:latin typeface="Arial"/>
              <a:cs typeface="Arial"/>
            </a:endParaRPr>
          </a:p>
          <a:p>
            <a:pPr marL="0" indent="0">
              <a:buNone/>
            </a:pPr>
            <a:r>
              <a:rPr lang="en-US" sz="8000" dirty="0">
                <a:latin typeface="Arial"/>
                <a:cs typeface="Arial"/>
              </a:rPr>
              <a:t>Questions?</a:t>
            </a:r>
          </a:p>
          <a:p>
            <a:pPr marL="0" indent="0">
              <a:buNone/>
            </a:pPr>
            <a:r>
              <a:rPr lang="en-US" sz="6600" dirty="0">
                <a:latin typeface="Arial"/>
                <a:cs typeface="Arial"/>
              </a:rPr>
              <a:t>Link Regena Glenn-Caldwell, Chair Rituals, Awards and Recognition   </a:t>
            </a:r>
            <a:r>
              <a:rPr lang="en-US" sz="6600" dirty="0">
                <a:latin typeface="Arial"/>
                <a:cs typeface="Arial"/>
                <a:hlinkClick r:id="rId3"/>
              </a:rPr>
              <a:t>linkregena@gmail.com</a:t>
            </a:r>
            <a:r>
              <a:rPr lang="en-US" sz="6600" dirty="0">
                <a:latin typeface="Arial"/>
                <a:cs typeface="Arial"/>
              </a:rPr>
              <a:t>	Mobile  708.507.1795</a:t>
            </a:r>
          </a:p>
          <a:p>
            <a:pPr marL="0" indent="0">
              <a:buNone/>
            </a:pPr>
            <a:endParaRPr lang="en-US" sz="4000" dirty="0">
              <a:latin typeface="Arial"/>
              <a:cs typeface="Arial"/>
            </a:endParaRPr>
          </a:p>
          <a:p>
            <a:pPr marL="0" indent="0">
              <a:buNone/>
            </a:pPr>
            <a:r>
              <a:rPr lang="en-US" sz="6600" dirty="0">
                <a:latin typeface="Arial"/>
                <a:cs typeface="Arial"/>
              </a:rPr>
              <a:t>Link Monica Allen   </a:t>
            </a:r>
            <a:r>
              <a:rPr lang="en-US" sz="6600" dirty="0">
                <a:latin typeface="Arial"/>
                <a:cs typeface="Arial"/>
                <a:hlinkClick r:id="rId4"/>
              </a:rPr>
              <a:t>linkmonicaallen@gmail.com</a:t>
            </a:r>
            <a:r>
              <a:rPr lang="en-US" sz="6600" dirty="0">
                <a:latin typeface="Arial"/>
                <a:cs typeface="Arial"/>
              </a:rPr>
              <a:t>       312.296.3508</a:t>
            </a:r>
          </a:p>
          <a:p>
            <a:pPr marL="0" indent="0">
              <a:buNone/>
            </a:pPr>
            <a:endParaRPr lang="en-US" sz="6600" dirty="0">
              <a:latin typeface="Arial"/>
              <a:cs typeface="Arial"/>
            </a:endParaRPr>
          </a:p>
          <a:p>
            <a:pPr marL="0" indent="0">
              <a:buNone/>
            </a:pPr>
            <a:r>
              <a:rPr lang="en-US" sz="6600" dirty="0">
                <a:latin typeface="Arial"/>
                <a:cs typeface="Arial"/>
              </a:rPr>
              <a:t>                 </a:t>
            </a:r>
          </a:p>
          <a:p>
            <a:pPr marL="0" lvl="0" indent="0">
              <a:buNone/>
            </a:pPr>
            <a:endParaRPr lang="en-US" altLang="en-US" sz="64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r>
              <a:rPr lang="en-US" sz="6400" dirty="0">
                <a:latin typeface="Times New Roman" panose="02020603050405020304" pitchFamily="18" charset="0"/>
                <a:cs typeface="Times New Roman" panose="02020603050405020304" pitchFamily="18" charset="0"/>
              </a:rPr>
              <a:t> </a:t>
            </a:r>
          </a:p>
          <a:p>
            <a:pPr marL="0" indent="0">
              <a:buNone/>
            </a:pPr>
            <a:endParaRPr lang="en-US" sz="3000" dirty="0">
              <a:latin typeface="Times New Roman" panose="02020603050405020304" pitchFamily="18" charset="0"/>
              <a:cs typeface="Times New Roman" panose="02020603050405020304" pitchFamily="18" charset="0"/>
            </a:endParaRPr>
          </a:p>
          <a:p>
            <a:pPr marL="36513" lvl="0" indent="0" algn="ctr" fontAlgn="base">
              <a:lnSpc>
                <a:spcPct val="100000"/>
              </a:lnSpc>
              <a:spcBef>
                <a:spcPct val="20000"/>
              </a:spcBef>
              <a:spcAft>
                <a:spcPct val="0"/>
              </a:spcAft>
              <a:buClr>
                <a:srgbClr val="6EA0B0"/>
              </a:buClr>
              <a:buSzPct val="80000"/>
              <a:buNone/>
              <a:defRPr/>
            </a:pPr>
            <a:r>
              <a:rPr lang="en-US" altLang="en-US" dirty="0">
                <a:solidFill>
                  <a:srgbClr val="000000"/>
                </a:solidFill>
                <a:latin typeface="Franklin Gothic Book"/>
                <a:cs typeface="Arial"/>
              </a:rPr>
              <a:t> </a:t>
            </a:r>
          </a:p>
          <a:p>
            <a:pPr marL="0" indent="0">
              <a:buNone/>
            </a:pPr>
            <a:r>
              <a:rPr lang="en-US" dirty="0"/>
              <a:t>                        </a:t>
            </a:r>
          </a:p>
          <a:p>
            <a:pPr marL="0" indent="0">
              <a:buNone/>
            </a:pPr>
            <a:r>
              <a:rPr lang="en-US" dirty="0"/>
              <a:t> </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t>                 </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42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2"/>
            <a:ext cx="9144000" cy="6857999"/>
          </a:xfrm>
          <a:prstGeom prst="rect">
            <a:avLst/>
          </a:prstGeom>
        </p:spPr>
      </p:pic>
      <p:sp>
        <p:nvSpPr>
          <p:cNvPr id="4" name="Title 3"/>
          <p:cNvSpPr>
            <a:spLocks noGrp="1"/>
          </p:cNvSpPr>
          <p:nvPr>
            <p:ph type="title"/>
          </p:nvPr>
        </p:nvSpPr>
        <p:spPr>
          <a:xfrm>
            <a:off x="628650" y="365126"/>
            <a:ext cx="7886700" cy="818457"/>
          </a:xfrm>
        </p:spPr>
        <p:txBody>
          <a:bodyPr>
            <a:normAutofit fontScale="90000"/>
          </a:bodyPr>
          <a:lstStyle/>
          <a:p>
            <a:pPr algn="r"/>
            <a:r>
              <a:rPr lang="en-US" sz="3600" b="1" i="1" dirty="0"/>
              <a:t>Area Secretary Report</a:t>
            </a:r>
            <a:br>
              <a:rPr lang="en-US" sz="3600" b="1" i="1" dirty="0"/>
            </a:br>
            <a:endParaRPr lang="en-US" i="1" dirty="0">
              <a:cs typeface="Arial"/>
            </a:endParaRPr>
          </a:p>
        </p:txBody>
      </p:sp>
      <p:sp>
        <p:nvSpPr>
          <p:cNvPr id="5" name="Content Placeholder 4"/>
          <p:cNvSpPr>
            <a:spLocks noGrp="1"/>
          </p:cNvSpPr>
          <p:nvPr>
            <p:ph idx="1"/>
          </p:nvPr>
        </p:nvSpPr>
        <p:spPr>
          <a:xfrm>
            <a:off x="628650" y="1497907"/>
            <a:ext cx="7886700" cy="4679056"/>
          </a:xfrm>
        </p:spPr>
        <p:txBody>
          <a:bodyPr>
            <a:normAutofit fontScale="25000" lnSpcReduction="20000"/>
          </a:bodyPr>
          <a:lstStyle/>
          <a:p>
            <a:r>
              <a:rPr lang="en-US" sz="8000" dirty="0">
                <a:latin typeface="Arial"/>
                <a:cs typeface="Arial"/>
              </a:rPr>
              <a:t>Adding Tools to the Toolkit Webinar for Secretaries (Recording and Corresponding) Feb. 11,  9 EST</a:t>
            </a:r>
          </a:p>
          <a:p>
            <a:r>
              <a:rPr lang="en-US" altLang="en-US" sz="8000" dirty="0">
                <a:solidFill>
                  <a:srgbClr val="000000"/>
                </a:solidFill>
                <a:latin typeface="Arial"/>
                <a:cs typeface="Arial"/>
              </a:rPr>
              <a:t>Verify 1  in 5 Report. Indianapolis is in MMS, Report discrepancies for correction.</a:t>
            </a:r>
            <a:endParaRPr lang="en-US" altLang="en-US" sz="80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r>
              <a:rPr lang="en-US" sz="6400" dirty="0">
                <a:latin typeface="Times New Roman" panose="02020603050405020304" pitchFamily="18" charset="0"/>
                <a:cs typeface="Times New Roman" panose="02020603050405020304" pitchFamily="18" charset="0"/>
              </a:rPr>
              <a:t> </a:t>
            </a:r>
          </a:p>
          <a:p>
            <a:pPr marL="0" indent="0">
              <a:buNone/>
            </a:pPr>
            <a:endParaRPr lang="en-US" sz="3000" dirty="0">
              <a:latin typeface="Times New Roman" panose="02020603050405020304" pitchFamily="18" charset="0"/>
              <a:cs typeface="Times New Roman" panose="02020603050405020304" pitchFamily="18" charset="0"/>
            </a:endParaRPr>
          </a:p>
          <a:p>
            <a:pPr marL="36513" lvl="0" indent="0" algn="ctr" fontAlgn="base">
              <a:lnSpc>
                <a:spcPct val="100000"/>
              </a:lnSpc>
              <a:spcBef>
                <a:spcPct val="20000"/>
              </a:spcBef>
              <a:spcAft>
                <a:spcPct val="0"/>
              </a:spcAft>
              <a:buClr>
                <a:srgbClr val="6EA0B0"/>
              </a:buClr>
              <a:buSzPct val="80000"/>
              <a:buNone/>
              <a:defRPr/>
            </a:pPr>
            <a:r>
              <a:rPr lang="en-US" altLang="en-US" dirty="0">
                <a:solidFill>
                  <a:srgbClr val="000000"/>
                </a:solidFill>
                <a:latin typeface="Franklin Gothic Book"/>
                <a:cs typeface="Arial"/>
              </a:rPr>
              <a:t> </a:t>
            </a:r>
          </a:p>
          <a:p>
            <a:pPr marL="0" indent="0">
              <a:buNone/>
            </a:pPr>
            <a:r>
              <a:rPr lang="en-US" dirty="0"/>
              <a:t>                        </a:t>
            </a:r>
          </a:p>
          <a:p>
            <a:pPr marL="0" indent="0">
              <a:buNone/>
            </a:pPr>
            <a:r>
              <a:rPr lang="en-US" dirty="0"/>
              <a:t> </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t>                 </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84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dirty="0"/>
              <a:t>Area Secretary Report</a:t>
            </a:r>
            <a:br>
              <a:rPr lang="en-US" sz="2800" b="1" i="1" dirty="0"/>
            </a:br>
            <a:endParaRPr lang="en-US" sz="2800" b="1" i="1" dirty="0"/>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pPr marL="0" indent="0">
              <a:buNone/>
            </a:pPr>
            <a:endParaRPr lang="en-US" sz="1400" dirty="0">
              <a:latin typeface="Times New Roman"/>
              <a:cs typeface="Times New Roman"/>
            </a:endParaRPr>
          </a:p>
        </p:txBody>
      </p:sp>
    </p:spTree>
    <p:extLst>
      <p:ext uri="{BB962C8B-B14F-4D97-AF65-F5344CB8AC3E}">
        <p14:creationId xmlns:p14="http://schemas.microsoft.com/office/powerpoint/2010/main" val="188562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dirty="0"/>
              <a:t>Area Treasurers Report</a:t>
            </a:r>
            <a:br>
              <a:rPr lang="en-US" sz="2800" b="1" i="1" dirty="0"/>
            </a:br>
            <a:endParaRPr lang="en-US" sz="2800" b="1" i="1" dirty="0"/>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pPr marL="0" indent="0">
              <a:buNone/>
            </a:pPr>
            <a:endParaRPr lang="en-US" sz="1400" dirty="0">
              <a:latin typeface="Times New Roman"/>
              <a:cs typeface="Times New Roman"/>
            </a:endParaRPr>
          </a:p>
        </p:txBody>
      </p:sp>
      <p:sp>
        <p:nvSpPr>
          <p:cNvPr id="8" name="Rectangle 7">
            <a:extLst>
              <a:ext uri="{FF2B5EF4-FFF2-40B4-BE49-F238E27FC236}">
                <a16:creationId xmlns:a16="http://schemas.microsoft.com/office/drawing/2014/main" id="{E03BF99E-74D6-2A46-BA74-CFA8994CC161}"/>
              </a:ext>
            </a:extLst>
          </p:cNvPr>
          <p:cNvSpPr/>
          <p:nvPr/>
        </p:nvSpPr>
        <p:spPr>
          <a:xfrm>
            <a:off x="428624" y="1852741"/>
            <a:ext cx="8462711" cy="1336584"/>
          </a:xfrm>
          <a:prstGeom prst="rect">
            <a:avLst/>
          </a:prstGeom>
        </p:spPr>
        <p:txBody>
          <a:bodyPr wrap="square">
            <a:spAutoFit/>
          </a:bodyPr>
          <a:lstStyle/>
          <a:p>
            <a:pPr marL="342900" marR="0" lvl="0" indent="-342900">
              <a:lnSpc>
                <a:spcPct val="115000"/>
              </a:lnSpc>
              <a:spcBef>
                <a:spcPts val="0"/>
              </a:spcBef>
              <a:spcAft>
                <a:spcPts val="0"/>
              </a:spcAft>
              <a:buFont typeface="Symbol" pitchFamily="2" charset="2"/>
              <a:buChar char=""/>
            </a:pPr>
            <a:r>
              <a:rPr lang="en-US" sz="1600" b="1" i="1" dirty="0">
                <a:latin typeface="Calibri" panose="020F0502020204030204" pitchFamily="34" charset="0"/>
                <a:ea typeface="Calibri" panose="020F0502020204030204" pitchFamily="34" charset="0"/>
                <a:cs typeface="Times New Roman" panose="02020603050405020304" pitchFamily="18" charset="0"/>
              </a:rPr>
              <a:t>Final deadline for chapter budgets approval for the next fiscal year (2019-20)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itchFamily="2" charset="2"/>
              <a:buChar char=""/>
            </a:pPr>
            <a:r>
              <a:rPr lang="en-US" sz="1600" b="1" i="1" dirty="0">
                <a:latin typeface="Calibri" panose="020F0502020204030204" pitchFamily="34" charset="0"/>
                <a:ea typeface="Calibri" panose="020F0502020204030204" pitchFamily="34" charset="0"/>
                <a:cs typeface="Times New Roman" panose="02020603050405020304" pitchFamily="18" charset="0"/>
              </a:rPr>
              <a:t>Some Chapters begin collecting dues as early as February.  All fees and assessments are due prior to the collection and submission of dues.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The check for all dues and fees listed below are written to the chapter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FF3E5144-342D-EE4B-A74A-1B99EA383566}"/>
              </a:ext>
            </a:extLst>
          </p:cNvPr>
          <p:cNvGraphicFramePr>
            <a:graphicFrameLocks noGrp="1"/>
          </p:cNvGraphicFramePr>
          <p:nvPr>
            <p:extLst>
              <p:ext uri="{D42A27DB-BD31-4B8C-83A1-F6EECF244321}">
                <p14:modId xmlns:p14="http://schemas.microsoft.com/office/powerpoint/2010/main" val="3313117403"/>
              </p:ext>
            </p:extLst>
          </p:nvPr>
        </p:nvGraphicFramePr>
        <p:xfrm>
          <a:off x="754231" y="3562763"/>
          <a:ext cx="7130207" cy="923544"/>
        </p:xfrm>
        <a:graphic>
          <a:graphicData uri="http://schemas.openxmlformats.org/drawingml/2006/table">
            <a:tbl>
              <a:tblPr firstRow="1" firstCol="1" bandRow="1">
                <a:tableStyleId>{5C22544A-7EE6-4342-B048-85BDC9FD1C3A}</a:tableStyleId>
              </a:tblPr>
              <a:tblGrid>
                <a:gridCol w="5584400">
                  <a:extLst>
                    <a:ext uri="{9D8B030D-6E8A-4147-A177-3AD203B41FA5}">
                      <a16:colId xmlns:a16="http://schemas.microsoft.com/office/drawing/2014/main" val="202835902"/>
                    </a:ext>
                  </a:extLst>
                </a:gridCol>
                <a:gridCol w="1545807">
                  <a:extLst>
                    <a:ext uri="{9D8B030D-6E8A-4147-A177-3AD203B41FA5}">
                      <a16:colId xmlns:a16="http://schemas.microsoft.com/office/drawing/2014/main" val="1751795738"/>
                    </a:ext>
                  </a:extLst>
                </a:gridCol>
              </a:tblGrid>
              <a:tr h="0">
                <a:tc>
                  <a:txBody>
                    <a:bodyPr/>
                    <a:lstStyle/>
                    <a:p>
                      <a:pPr marL="0" marR="0" algn="ctr">
                        <a:lnSpc>
                          <a:spcPct val="115000"/>
                        </a:lnSpc>
                        <a:spcBef>
                          <a:spcPts val="0"/>
                        </a:spcBef>
                        <a:spcAft>
                          <a:spcPts val="0"/>
                        </a:spcAft>
                      </a:pPr>
                      <a:r>
                        <a:rPr lang="en-US" sz="1400" dirty="0">
                          <a:effectLst/>
                        </a:rPr>
                        <a:t>DUES AND FEES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3570940"/>
                  </a:ext>
                </a:extLst>
              </a:tr>
              <a:tr h="0">
                <a:tc>
                  <a:txBody>
                    <a:bodyPr/>
                    <a:lstStyle/>
                    <a:p>
                      <a:pPr marL="0" marR="0">
                        <a:lnSpc>
                          <a:spcPct val="115000"/>
                        </a:lnSpc>
                        <a:spcBef>
                          <a:spcPts val="0"/>
                        </a:spcBef>
                        <a:spcAft>
                          <a:spcPts val="0"/>
                        </a:spcAft>
                      </a:pPr>
                      <a:r>
                        <a:rPr lang="en-US" sz="1400">
                          <a:effectLst/>
                        </a:rPr>
                        <a:t>Dues for The Links, Incorporated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rPr>
                        <a:t>$195.00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352246"/>
                  </a:ext>
                </a:extLst>
              </a:tr>
              <a:tr h="0">
                <a:tc>
                  <a:txBody>
                    <a:bodyPr/>
                    <a:lstStyle/>
                    <a:p>
                      <a:pPr marL="0" marR="0">
                        <a:lnSpc>
                          <a:spcPct val="115000"/>
                        </a:lnSpc>
                        <a:spcBef>
                          <a:spcPts val="0"/>
                        </a:spcBef>
                        <a:spcAft>
                          <a:spcPts val="0"/>
                        </a:spcAft>
                      </a:pPr>
                      <a:r>
                        <a:rPr lang="en-US" sz="1400" dirty="0">
                          <a:effectLst/>
                        </a:rPr>
                        <a:t>Insurance Fee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rPr>
                        <a:t>$    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1103930"/>
                  </a:ext>
                </a:extLst>
              </a:tr>
              <a:tr h="0">
                <a:tc>
                  <a:txBody>
                    <a:bodyPr/>
                    <a:lstStyle/>
                    <a:p>
                      <a:pPr marL="0" marR="0">
                        <a:lnSpc>
                          <a:spcPct val="115000"/>
                        </a:lnSpc>
                        <a:spcBef>
                          <a:spcPts val="0"/>
                        </a:spcBef>
                        <a:spcAft>
                          <a:spcPts val="0"/>
                        </a:spcAft>
                      </a:pPr>
                      <a:r>
                        <a:rPr lang="en-US" sz="1400">
                          <a:effectLst/>
                        </a:rPr>
                        <a:t>Total Dues an Fees per active member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dirty="0">
                          <a:effectLst/>
                        </a:rPr>
                        <a:t>$200.00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5762420"/>
                  </a:ext>
                </a:extLst>
              </a:tr>
            </a:tbl>
          </a:graphicData>
        </a:graphic>
      </p:graphicFrame>
      <p:sp>
        <p:nvSpPr>
          <p:cNvPr id="10" name="Rectangle 2">
            <a:extLst>
              <a:ext uri="{FF2B5EF4-FFF2-40B4-BE49-F238E27FC236}">
                <a16:creationId xmlns:a16="http://schemas.microsoft.com/office/drawing/2014/main" id="{6C397948-8020-A44A-BE98-6D7D3898B59D}"/>
              </a:ext>
            </a:extLst>
          </p:cNvPr>
          <p:cNvSpPr>
            <a:spLocks noChangeArrowheads="1"/>
          </p:cNvSpPr>
          <p:nvPr/>
        </p:nvSpPr>
        <p:spPr bwMode="auto">
          <a:xfrm>
            <a:off x="-252665" y="312277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Dues and Fees for current active members:   The Links, Incorporated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34B05B51-96DC-A943-BF06-69C9739768A4}"/>
              </a:ext>
            </a:extLst>
          </p:cNvPr>
          <p:cNvGraphicFramePr>
            <a:graphicFrameLocks noGrp="1"/>
          </p:cNvGraphicFramePr>
          <p:nvPr>
            <p:extLst>
              <p:ext uri="{D42A27DB-BD31-4B8C-83A1-F6EECF244321}">
                <p14:modId xmlns:p14="http://schemas.microsoft.com/office/powerpoint/2010/main" val="616910879"/>
              </p:ext>
            </p:extLst>
          </p:nvPr>
        </p:nvGraphicFramePr>
        <p:xfrm>
          <a:off x="1117114" y="5126616"/>
          <a:ext cx="5852160" cy="1083956"/>
        </p:xfrm>
        <a:graphic>
          <a:graphicData uri="http://schemas.openxmlformats.org/drawingml/2006/table">
            <a:tbl>
              <a:tblPr firstRow="1" firstCol="1" bandRow="1">
                <a:tableStyleId>{5C22544A-7EE6-4342-B048-85BDC9FD1C3A}</a:tableStyleId>
              </a:tblPr>
              <a:tblGrid>
                <a:gridCol w="4583430">
                  <a:extLst>
                    <a:ext uri="{9D8B030D-6E8A-4147-A177-3AD203B41FA5}">
                      <a16:colId xmlns:a16="http://schemas.microsoft.com/office/drawing/2014/main" val="1394927069"/>
                    </a:ext>
                  </a:extLst>
                </a:gridCol>
                <a:gridCol w="1268730">
                  <a:extLst>
                    <a:ext uri="{9D8B030D-6E8A-4147-A177-3AD203B41FA5}">
                      <a16:colId xmlns:a16="http://schemas.microsoft.com/office/drawing/2014/main" val="423709037"/>
                    </a:ext>
                  </a:extLst>
                </a:gridCol>
              </a:tblGrid>
              <a:tr h="270989">
                <a:tc>
                  <a:txBody>
                    <a:bodyPr/>
                    <a:lstStyle/>
                    <a:p>
                      <a:pPr marL="0" marR="0" algn="ctr">
                        <a:lnSpc>
                          <a:spcPct val="115000"/>
                        </a:lnSpc>
                        <a:spcBef>
                          <a:spcPts val="0"/>
                        </a:spcBef>
                        <a:spcAft>
                          <a:spcPts val="0"/>
                        </a:spcAft>
                      </a:pPr>
                      <a:r>
                        <a:rPr lang="en-US" sz="1400" dirty="0">
                          <a:effectLst/>
                        </a:rPr>
                        <a:t>DUES AND FEES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3369634"/>
                  </a:ext>
                </a:extLst>
              </a:tr>
              <a:tr h="270989">
                <a:tc>
                  <a:txBody>
                    <a:bodyPr/>
                    <a:lstStyle/>
                    <a:p>
                      <a:pPr marL="0" marR="0">
                        <a:lnSpc>
                          <a:spcPct val="115000"/>
                        </a:lnSpc>
                        <a:spcBef>
                          <a:spcPts val="0"/>
                        </a:spcBef>
                        <a:spcAft>
                          <a:spcPts val="0"/>
                        </a:spcAft>
                      </a:pPr>
                      <a:r>
                        <a:rPr lang="en-US" sz="1400" dirty="0">
                          <a:effectLst/>
                        </a:rPr>
                        <a:t>Dues for The Links Foundation, Incorporated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rPr>
                        <a:t>$45.00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04257"/>
                  </a:ext>
                </a:extLst>
              </a:tr>
              <a:tr h="270989">
                <a:tc>
                  <a:txBody>
                    <a:bodyPr/>
                    <a:lstStyle/>
                    <a:p>
                      <a:pPr marL="0" marR="0">
                        <a:lnSpc>
                          <a:spcPct val="115000"/>
                        </a:lnSpc>
                        <a:spcBef>
                          <a:spcPts val="0"/>
                        </a:spcBef>
                        <a:spcAft>
                          <a:spcPts val="0"/>
                        </a:spcAft>
                      </a:pPr>
                      <a:r>
                        <a:rPr lang="en-US" sz="1400" dirty="0">
                          <a:effectLst/>
                        </a:rPr>
                        <a:t>Grant-In-Aid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rPr>
                        <a:t>$40.00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950128"/>
                  </a:ext>
                </a:extLst>
              </a:tr>
              <a:tr h="270989">
                <a:tc>
                  <a:txBody>
                    <a:bodyPr/>
                    <a:lstStyle/>
                    <a:p>
                      <a:pPr marL="0" marR="0">
                        <a:lnSpc>
                          <a:spcPct val="115000"/>
                        </a:lnSpc>
                        <a:spcBef>
                          <a:spcPts val="0"/>
                        </a:spcBef>
                        <a:spcAft>
                          <a:spcPts val="0"/>
                        </a:spcAft>
                      </a:pPr>
                      <a:r>
                        <a:rPr lang="en-US" sz="1400" dirty="0">
                          <a:effectLst/>
                        </a:rPr>
                        <a:t>Total Dues and Fees per Active Member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dirty="0">
                          <a:effectLst/>
                        </a:rPr>
                        <a:t>$85.00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9105630"/>
                  </a:ext>
                </a:extLst>
              </a:tr>
            </a:tbl>
          </a:graphicData>
        </a:graphic>
      </p:graphicFrame>
      <p:sp>
        <p:nvSpPr>
          <p:cNvPr id="12" name="Rectangle 3">
            <a:extLst>
              <a:ext uri="{FF2B5EF4-FFF2-40B4-BE49-F238E27FC236}">
                <a16:creationId xmlns:a16="http://schemas.microsoft.com/office/drawing/2014/main" id="{12592260-0F19-2148-A957-4467BD6CD7F9}"/>
              </a:ext>
            </a:extLst>
          </p:cNvPr>
          <p:cNvSpPr>
            <a:spLocks noChangeArrowheads="1"/>
          </p:cNvSpPr>
          <p:nvPr/>
        </p:nvSpPr>
        <p:spPr bwMode="auto">
          <a:xfrm>
            <a:off x="1512521" y="4599135"/>
            <a:ext cx="69762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Dues and Fees for current active members:   The Links Foundation, Incorporated</a:t>
            </a:r>
            <a:endParaRPr kumimoji="0" lang="en-US" altLang="en-US" sz="900" b="0" i="0" u="none" strike="noStrike" cap="none" normalizeH="0" baseline="0" dirty="0">
              <a:ln>
                <a:noFill/>
              </a:ln>
              <a:solidFill>
                <a:schemeClr val="tx1"/>
              </a:solidFill>
              <a:effectLst/>
            </a:endParaRPr>
          </a:p>
        </p:txBody>
      </p:sp>
      <p:sp>
        <p:nvSpPr>
          <p:cNvPr id="13" name="Rectangle 12">
            <a:extLst>
              <a:ext uri="{FF2B5EF4-FFF2-40B4-BE49-F238E27FC236}">
                <a16:creationId xmlns:a16="http://schemas.microsoft.com/office/drawing/2014/main" id="{C3216B84-EBD8-9841-844C-7B59FCF589A1}"/>
              </a:ext>
            </a:extLst>
          </p:cNvPr>
          <p:cNvSpPr/>
          <p:nvPr/>
        </p:nvSpPr>
        <p:spPr>
          <a:xfrm>
            <a:off x="1757194" y="6421355"/>
            <a:ext cx="4572000" cy="646331"/>
          </a:xfrm>
          <a:prstGeom prst="rect">
            <a:avLst/>
          </a:prstGeom>
        </p:spPr>
        <p:txBody>
          <a:bodyPr>
            <a:spAutoFit/>
          </a:bodyPr>
          <a:lstStyle/>
          <a:p>
            <a:pPr lvl="0" algn="ctr" eaLnBrk="0" fontAlgn="base" hangingPunct="0">
              <a:spcBef>
                <a:spcPct val="0"/>
              </a:spcBef>
              <a:spcAft>
                <a:spcPct val="0"/>
              </a:spcAft>
            </a:pPr>
            <a:r>
              <a:rPr lang="en-US" altLang="en-US" b="1" i="1" dirty="0">
                <a:latin typeface="Calibri" panose="020F0502020204030204" pitchFamily="34" charset="0"/>
                <a:ea typeface="Calibri" panose="020F0502020204030204" pitchFamily="34" charset="0"/>
                <a:cs typeface="Times New Roman" panose="02020603050405020304" pitchFamily="18" charset="0"/>
              </a:rPr>
              <a:t>Finance webinar – February 19, 2019 – 7pm (</a:t>
            </a:r>
            <a:r>
              <a:rPr lang="en-US" altLang="en-US" b="1" i="1" dirty="0" err="1">
                <a:latin typeface="Calibri" panose="020F0502020204030204" pitchFamily="34" charset="0"/>
                <a:ea typeface="Calibri" panose="020F0502020204030204" pitchFamily="34" charset="0"/>
                <a:cs typeface="Times New Roman" panose="02020603050405020304" pitchFamily="18" charset="0"/>
              </a:rPr>
              <a:t>cst</a:t>
            </a:r>
            <a:r>
              <a:rPr lang="en-US" altLang="en-US" b="1" i="1" dirty="0">
                <a:latin typeface="Calibri" panose="020F0502020204030204" pitchFamily="34" charset="0"/>
                <a:ea typeface="Calibri" panose="020F0502020204030204" pitchFamily="34" charset="0"/>
                <a:cs typeface="Times New Roman" panose="02020603050405020304" pitchFamily="18" charset="0"/>
              </a:rPr>
              <a:t>)</a:t>
            </a:r>
            <a:endParaRPr lang="en-US" altLang="en-US" sz="2000" dirty="0">
              <a:latin typeface="Arial" panose="020B0604020202020204" pitchFamily="34" charset="0"/>
            </a:endParaRPr>
          </a:p>
        </p:txBody>
      </p:sp>
    </p:spTree>
    <p:extLst>
      <p:ext uri="{BB962C8B-B14F-4D97-AF65-F5344CB8AC3E}">
        <p14:creationId xmlns:p14="http://schemas.microsoft.com/office/powerpoint/2010/main" val="214216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57" y="2051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dirty="0"/>
              <a:t> </a:t>
            </a:r>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pPr marL="0" indent="0">
              <a:buNone/>
            </a:pPr>
            <a:endParaRPr lang="en-US" sz="1400" dirty="0">
              <a:latin typeface="Times New Roman"/>
              <a:cs typeface="Times New Roman"/>
            </a:endParaRPr>
          </a:p>
        </p:txBody>
      </p:sp>
      <p:pic>
        <p:nvPicPr>
          <p:cNvPr id="5" name="Picture 4" descr="Central Area Emerald Society 2019">
            <a:extLst>
              <a:ext uri="{FF2B5EF4-FFF2-40B4-BE49-F238E27FC236}">
                <a16:creationId xmlns:a16="http://schemas.microsoft.com/office/drawing/2014/main" id="{F95FCAB2-32C0-A546-B7B7-5DDD48D5F6A6}"/>
              </a:ext>
            </a:extLst>
          </p:cNvPr>
          <p:cNvPicPr/>
          <p:nvPr/>
        </p:nvPicPr>
        <p:blipFill>
          <a:blip r:embed="rId3" cstate="print"/>
          <a:srcRect/>
          <a:stretch>
            <a:fillRect/>
          </a:stretch>
        </p:blipFill>
        <p:spPr bwMode="auto">
          <a:xfrm>
            <a:off x="3492857" y="205151"/>
            <a:ext cx="2532380" cy="1470146"/>
          </a:xfrm>
          <a:prstGeom prst="rect">
            <a:avLst/>
          </a:prstGeom>
          <a:noFill/>
          <a:ln w="9525">
            <a:noFill/>
            <a:miter lim="800000"/>
            <a:headEnd/>
            <a:tailEnd/>
          </a:ln>
        </p:spPr>
      </p:pic>
      <p:sp>
        <p:nvSpPr>
          <p:cNvPr id="6" name="Rectangle 5">
            <a:extLst>
              <a:ext uri="{FF2B5EF4-FFF2-40B4-BE49-F238E27FC236}">
                <a16:creationId xmlns:a16="http://schemas.microsoft.com/office/drawing/2014/main" id="{3967687B-A2FB-6447-ACAF-CACBCD8535DF}"/>
              </a:ext>
            </a:extLst>
          </p:cNvPr>
          <p:cNvSpPr/>
          <p:nvPr/>
        </p:nvSpPr>
        <p:spPr>
          <a:xfrm>
            <a:off x="585788" y="1576136"/>
            <a:ext cx="7929562" cy="5515100"/>
          </a:xfrm>
          <a:prstGeom prst="rect">
            <a:avLst/>
          </a:prstGeom>
        </p:spPr>
        <p:txBody>
          <a:bodyPr wrap="square">
            <a:spAutoFit/>
          </a:bodyPr>
          <a:lstStyle/>
          <a:p>
            <a:pPr>
              <a:lnSpc>
                <a:spcPct val="115000"/>
              </a:lnSpc>
            </a:pPr>
            <a:r>
              <a:rPr lang="en-US" sz="1300"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A donation of $1000 secures your membership in the </a:t>
            </a:r>
            <a:r>
              <a:rPr lang="en-US" sz="1300" b="1" i="1" spc="15"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Emerald Society</a:t>
            </a:r>
            <a:r>
              <a:rPr lang="en-US" sz="1300" spc="15" dirty="0">
                <a:solidFill>
                  <a:srgbClr val="008000"/>
                </a:solidFill>
                <a:latin typeface="Helvetica" pitchFamily="2" charset="0"/>
                <a:ea typeface="Times New Roman" panose="02020603050405020304" pitchFamily="18" charset="0"/>
                <a:cs typeface="Helvetica" pitchFamily="2" charset="0"/>
              </a:rPr>
              <a:t>.</a:t>
            </a:r>
            <a:r>
              <a:rPr lang="en-US" sz="1300"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300"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$825 of your gift is </a:t>
            </a: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tax deductible.</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300" b="1" i="1" spc="15"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Emerald Society</a:t>
            </a:r>
            <a:r>
              <a:rPr lang="en-US" sz="13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Members will enjoy exclusive privileges at the 2019 Central Area Conference including:</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300" spc="15" dirty="0">
                <a:solidFill>
                  <a:srgbClr val="45494E"/>
                </a:solidFill>
                <a:latin typeface="Helvetica" pitchFamily="2" charset="0"/>
                <a:ea typeface="Times New Roman" panose="02020603050405020304" pitchFamily="18" charset="0"/>
                <a:cs typeface="Helvetica" pitchFamily="2" charset="0"/>
              </a:rPr>
              <a:t>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itchFamily="2" charset="2"/>
              <a:buChar char=""/>
            </a:pP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VIP Registration Area</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itchFamily="2" charset="2"/>
              <a:buChar char=""/>
            </a:pP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VIP seating and entrance to all functions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itchFamily="2" charset="2"/>
              <a:buChar char=""/>
            </a:pP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VIP Reception</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itchFamily="2" charset="2"/>
              <a:buChar char=""/>
            </a:pP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1 ticket to the White Rose Banquet</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itchFamily="2" charset="2"/>
              <a:buChar char=""/>
            </a:pP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A Special Gift and more</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300" spc="15" dirty="0">
                <a:solidFill>
                  <a:srgbClr val="45494E"/>
                </a:solidFill>
                <a:latin typeface="Helvetica" pitchFamily="2" charset="0"/>
                <a:ea typeface="Times New Roman" panose="02020603050405020304" pitchFamily="18" charset="0"/>
                <a:cs typeface="Helvetica" pitchFamily="2" charset="0"/>
              </a:rPr>
              <a:t>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3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Spaces are limited Link Sisters, act quickly to be sure you are included.</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300"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Payment Options: Donations can be in 1 payment of $1000, 2 equal payments of $500, or 4 equal payments of $250, a total of $1000 must be paid in full by March 1, 2019 through Eventbrite or by  check via mail.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300"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Send your check, made payable to The Links Foundation to:</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Link Chalon Anderson</a:t>
            </a:r>
            <a:b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b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12716 Val Verde Dr.</a:t>
            </a:r>
            <a:b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b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Oklahoma City, OK 73142</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300" b="1"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email:  </a:t>
            </a:r>
            <a:r>
              <a:rPr lang="en-US" sz="1300" b="1" u="sng" spc="1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chaloneanderson@gmail.com</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300" spc="15" dirty="0">
                <a:solidFill>
                  <a:srgbClr val="45494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300" i="1" spc="1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Join Us!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3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8666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dirty="0"/>
              <a:t>Area Foundation Report</a:t>
            </a:r>
            <a:br>
              <a:rPr lang="en-US" sz="2800" b="1" i="1" dirty="0"/>
            </a:br>
            <a:endParaRPr lang="en-US" sz="2800" b="1" i="1" dirty="0"/>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pPr marL="0" indent="0">
              <a:buNone/>
            </a:pPr>
            <a:endParaRPr lang="en-US" sz="1400" dirty="0">
              <a:latin typeface="Times New Roman"/>
              <a:cs typeface="Times New Roman"/>
            </a:endParaRPr>
          </a:p>
        </p:txBody>
      </p:sp>
      <p:sp>
        <p:nvSpPr>
          <p:cNvPr id="5" name="Rectangle 4">
            <a:extLst>
              <a:ext uri="{FF2B5EF4-FFF2-40B4-BE49-F238E27FC236}">
                <a16:creationId xmlns:a16="http://schemas.microsoft.com/office/drawing/2014/main" id="{ED800D5F-C860-8044-8B75-7D3C48B66F71}"/>
              </a:ext>
            </a:extLst>
          </p:cNvPr>
          <p:cNvSpPr/>
          <p:nvPr/>
        </p:nvSpPr>
        <p:spPr>
          <a:xfrm>
            <a:off x="642938" y="1351508"/>
            <a:ext cx="7243762" cy="4401205"/>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Director of Philanthropy and Fund Development Chair: Link Roz </a:t>
            </a:r>
            <a:r>
              <a:rPr lang="en-US" sz="1400" dirty="0" err="1">
                <a:latin typeface="Calibri" panose="020F0502020204030204" pitchFamily="34" charset="0"/>
                <a:ea typeface="Calibri" panose="020F0502020204030204" pitchFamily="34" charset="0"/>
                <a:cs typeface="Times New Roman" panose="02020603050405020304" pitchFamily="18" charset="0"/>
              </a:rPr>
              <a:t>Hudnell</a:t>
            </a:r>
            <a:r>
              <a:rPr lang="en-US" sz="1400" dirty="0">
                <a:latin typeface="Calibri" panose="020F0502020204030204" pitchFamily="34" charset="0"/>
                <a:ea typeface="Calibri" panose="020F0502020204030204" pitchFamily="34" charset="0"/>
                <a:cs typeface="Times New Roman" panose="02020603050405020304" pitchFamily="18" charset="0"/>
              </a:rPr>
              <a:t>, Western Area</a:t>
            </a:r>
          </a:p>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Chapter Survey </a:t>
            </a:r>
          </a:p>
          <a:p>
            <a:pPr marL="45720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Include comments and concerns regarding the Foundation</a:t>
            </a:r>
          </a:p>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Strategic Plan for The Links Foundation, Incorporated</a:t>
            </a:r>
          </a:p>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Vision 2020 Endowment Campaign</a:t>
            </a:r>
          </a:p>
          <a:p>
            <a:pPr marL="45720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Total Funds Raised: $1,695,962</a:t>
            </a:r>
          </a:p>
          <a:p>
            <a:r>
              <a:rPr lang="en-US" sz="1400" dirty="0">
                <a:latin typeface="Calibri" panose="020F0502020204030204" pitchFamily="34" charset="0"/>
                <a:ea typeface="Calibri" panose="020F0502020204030204" pitchFamily="34" charset="0"/>
                <a:cs typeface="Times New Roman" panose="02020603050405020304" pitchFamily="18" charset="0"/>
              </a:rPr>
              <a:t> </a:t>
            </a:r>
          </a:p>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Link Tara Bradley</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Central Area Representative</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The Links Foundation, Incorporated</a:t>
            </a:r>
          </a:p>
          <a:p>
            <a:pPr algn="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tbradley@ruthnap.com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r"/>
            <a:r>
              <a:rPr lang="en-US" sz="1400" dirty="0">
                <a:latin typeface="Calibri" panose="020F0502020204030204" pitchFamily="34" charset="0"/>
                <a:ea typeface="Calibri" panose="020F0502020204030204" pitchFamily="34" charset="0"/>
                <a:cs typeface="Times New Roman" panose="02020603050405020304" pitchFamily="18" charset="0"/>
              </a:rPr>
              <a:t>405-209-4704</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1703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 y="0"/>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3200" b="1" i="1" dirty="0"/>
              <a:t>Nominating Committee  </a:t>
            </a:r>
            <a:r>
              <a:rPr lang="en-US" sz="1200" b="1" i="1" dirty="0"/>
              <a:t>February 2019</a:t>
            </a:r>
          </a:p>
        </p:txBody>
      </p:sp>
      <p:sp>
        <p:nvSpPr>
          <p:cNvPr id="4" name="Content Placeholder 3"/>
          <p:cNvSpPr>
            <a:spLocks noGrp="1"/>
          </p:cNvSpPr>
          <p:nvPr>
            <p:ph idx="1"/>
          </p:nvPr>
        </p:nvSpPr>
        <p:spPr>
          <a:xfrm>
            <a:off x="185738" y="1228725"/>
            <a:ext cx="8801100" cy="5862702"/>
          </a:xfrm>
        </p:spPr>
        <p:txBody>
          <a:bodyPr>
            <a:noAutofit/>
          </a:bodyPr>
          <a:lstStyle/>
          <a:p>
            <a:r>
              <a:rPr lang="en-US" sz="1200" b="1" dirty="0"/>
              <a:t>The National Nominating Committee | </a:t>
            </a:r>
          </a:p>
          <a:p>
            <a:pPr marL="0" indent="0">
              <a:buNone/>
            </a:pPr>
            <a:r>
              <a:rPr lang="en-US" sz="1200" dirty="0"/>
              <a:t>For each area, the National Nominating Committee presented a National Candidates’ Information Call on January 10. The committee reviewed the specific guidelines relating to the Brochure rules, the new Photo Permission Form, Campaigning, Candidate Introduction Phone Calls, Candidates’ Speeches and the modified Call for Nominations Timeline. In each area, a Candidates’ Forum will take place and forum information is forthcoming.  As the National President as informed the nation, major issues developed during some of the Area Call for Nominations. As you now know, one area’s complaints has been positively resolved and the committee patiently awaits the ruling relating to last formal complaint. To my knowledge, I am delighted to report that the Central Area Call for Nominations progressed without complaints. We thank God for the prevailing calmness in the Central Area. </a:t>
            </a:r>
          </a:p>
          <a:p>
            <a:r>
              <a:rPr lang="en-US" sz="1200" b="1" dirty="0"/>
              <a:t>Central Area Call for Nominations |</a:t>
            </a:r>
          </a:p>
          <a:p>
            <a:pPr marL="0" indent="0">
              <a:buNone/>
            </a:pPr>
            <a:r>
              <a:rPr lang="en-US" sz="1200" dirty="0"/>
              <a:t> The Central Area Nominating Committee carefully reviewed the Candidates’ Brochures and Photo Forms and forwarded the documents        to the National Nominating Chair in advance of the deadline. Candidates’ Brochures and Profiles should be posted on the National and Area websites by February 7. Presidents, I thank you in advance for encouraging your membership to also review the Brochures and Profiles and therefore direct your officer selection. As mentioned, the Central Area did not slate a Treasurer, however, a qualified Link will be identified at the Area Conference. </a:t>
            </a:r>
          </a:p>
          <a:p>
            <a:r>
              <a:rPr lang="en-US" sz="1200" b="1" dirty="0"/>
              <a:t>Chapter Call for Nominations |</a:t>
            </a:r>
            <a:r>
              <a:rPr lang="en-US" sz="1400" dirty="0"/>
              <a:t> To chapters who are electing officers in 2019</a:t>
            </a:r>
            <a:r>
              <a:rPr lang="en-US" sz="1400" b="1" dirty="0"/>
              <a:t>,</a:t>
            </a:r>
            <a:r>
              <a:rPr lang="en-US" sz="1400" dirty="0"/>
              <a:t> I trust the Nominating Committee has filled the positions with qualified persons for the elected positions and the Nominating Committee.  Thank you for your inquires and may you experience a smooth Call for Nomination.</a:t>
            </a:r>
            <a:r>
              <a:rPr lang="en-US" sz="1100" dirty="0"/>
              <a:t>                                           </a:t>
            </a:r>
          </a:p>
          <a:p>
            <a:pPr marL="0" indent="0">
              <a:buNone/>
            </a:pPr>
            <a:r>
              <a:rPr lang="en-US" sz="1400" dirty="0"/>
              <a:t>      In Friendship and Abiding Service,</a:t>
            </a:r>
            <a:r>
              <a:rPr lang="en-US" sz="1400" b="1" dirty="0"/>
              <a:t> </a:t>
            </a:r>
            <a:endParaRPr lang="en-US" sz="1400" dirty="0"/>
          </a:p>
          <a:p>
            <a:pPr marL="0" indent="0">
              <a:buNone/>
            </a:pPr>
            <a:r>
              <a:rPr lang="en-US" sz="1700" dirty="0"/>
              <a:t>      </a:t>
            </a:r>
            <a:r>
              <a:rPr lang="en-US" sz="2400" b="1" dirty="0">
                <a:solidFill>
                  <a:srgbClr val="00B050"/>
                </a:solidFill>
                <a:latin typeface="Bradley Hand ITC" panose="03070402050302030203" pitchFamily="66" charset="0"/>
              </a:rPr>
              <a:t> Link Joyce </a:t>
            </a:r>
            <a:r>
              <a:rPr lang="en-US" sz="1700" b="1" dirty="0"/>
              <a:t>| </a:t>
            </a:r>
            <a:r>
              <a:rPr lang="en-US" sz="1700" b="1" u="sng" dirty="0">
                <a:hlinkClick r:id="rId3"/>
              </a:rPr>
              <a:t>jacpss@aol.com</a:t>
            </a:r>
            <a:r>
              <a:rPr lang="en-US" sz="1700" b="1" dirty="0"/>
              <a:t> | 708-474-0394</a:t>
            </a:r>
            <a:endParaRPr lang="en-US" sz="1700" dirty="0"/>
          </a:p>
          <a:p>
            <a:pPr marL="0" indent="0" algn="ctr">
              <a:buNone/>
            </a:pPr>
            <a:r>
              <a:rPr lang="en-US" sz="1200" b="1" dirty="0"/>
              <a:t>                    CA Nominating Committee Members: </a:t>
            </a:r>
            <a:r>
              <a:rPr lang="en-US" sz="1200" dirty="0"/>
              <a:t> Cynthia Bryant-Welch, Memphis TN.,                                                                                             Delta F. Jones-Walker, Northern IN.,Gale Jones Carson, River City, and Joyce A. Carter, Chair South Suburban Chicago (IL)          </a:t>
            </a:r>
          </a:p>
          <a:p>
            <a:pPr marL="0" indent="0">
              <a:lnSpc>
                <a:spcPct val="100000"/>
              </a:lnSpc>
              <a:buNone/>
            </a:pPr>
            <a:endParaRPr lang="en-US" sz="1200" b="1" dirty="0"/>
          </a:p>
          <a:p>
            <a:pPr marL="0" indent="0">
              <a:buNone/>
            </a:pPr>
            <a:endParaRPr lang="en-US" sz="1800" dirty="0"/>
          </a:p>
          <a:p>
            <a:pPr marL="457200" lvl="1" indent="0">
              <a:buNone/>
            </a:pPr>
            <a:endParaRPr lang="en-US" sz="1200" dirty="0"/>
          </a:p>
          <a:p>
            <a:endParaRPr lang="en-US" sz="1200" dirty="0"/>
          </a:p>
        </p:txBody>
      </p:sp>
    </p:spTree>
    <p:extLst>
      <p:ext uri="{BB962C8B-B14F-4D97-AF65-F5344CB8AC3E}">
        <p14:creationId xmlns:p14="http://schemas.microsoft.com/office/powerpoint/2010/main" val="329440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B050"/>
                </a:solidFill>
              </a:rPr>
              <a:t> Program Pearls Call</a:t>
            </a:r>
          </a:p>
        </p:txBody>
      </p:sp>
      <p:sp>
        <p:nvSpPr>
          <p:cNvPr id="3" name="Content Placeholder 2"/>
          <p:cNvSpPr>
            <a:spLocks noGrp="1"/>
          </p:cNvSpPr>
          <p:nvPr>
            <p:ph idx="1"/>
          </p:nvPr>
        </p:nvSpPr>
        <p:spPr>
          <a:xfrm>
            <a:off x="317242" y="1455174"/>
            <a:ext cx="8416212" cy="5160229"/>
          </a:xfrm>
        </p:spPr>
        <p:txBody>
          <a:bodyPr>
            <a:normAutofit/>
          </a:bodyPr>
          <a:lstStyle/>
          <a:p>
            <a:pPr marL="0" indent="0" algn="ctr">
              <a:buNone/>
            </a:pPr>
            <a:r>
              <a:rPr lang="en-US" sz="4000" b="1" dirty="0"/>
              <a:t>2</a:t>
            </a:r>
            <a:r>
              <a:rPr lang="en-US" sz="4000" b="1" baseline="30000" dirty="0"/>
              <a:t>nd</a:t>
            </a:r>
            <a:r>
              <a:rPr lang="en-US" sz="4000" b="1" dirty="0"/>
              <a:t> Monday  of the Month</a:t>
            </a:r>
          </a:p>
          <a:p>
            <a:pPr marL="0" indent="0" algn="ctr">
              <a:buNone/>
            </a:pPr>
            <a:r>
              <a:rPr lang="en-US" sz="4000" b="1" dirty="0"/>
              <a:t>8pm (EST)</a:t>
            </a:r>
          </a:p>
          <a:p>
            <a:pPr marL="0" indent="0" algn="ctr">
              <a:buNone/>
            </a:pPr>
            <a:endParaRPr lang="en-US" sz="4000" b="1" dirty="0"/>
          </a:p>
          <a:p>
            <a:pPr marL="0" indent="0" algn="ctr">
              <a:buNone/>
            </a:pPr>
            <a:r>
              <a:rPr lang="en-US" sz="4000" b="1" dirty="0"/>
              <a:t>February 11, 2019 </a:t>
            </a:r>
          </a:p>
          <a:p>
            <a:pPr marL="0" indent="0" algn="ctr">
              <a:buNone/>
            </a:pPr>
            <a:r>
              <a:rPr lang="en-US" sz="4000" b="1" dirty="0">
                <a:solidFill>
                  <a:srgbClr val="00B050"/>
                </a:solidFill>
              </a:rPr>
              <a:t>	</a:t>
            </a:r>
          </a:p>
          <a:p>
            <a:pPr marL="0" indent="0" algn="ctr">
              <a:buNone/>
            </a:pPr>
            <a:r>
              <a:rPr lang="en-US" sz="4000" dirty="0">
                <a:solidFill>
                  <a:srgbClr val="7030A0"/>
                </a:solidFill>
              </a:rPr>
              <a:t>Call 712-775-7035  CODE 570841</a:t>
            </a:r>
          </a:p>
          <a:p>
            <a:pPr marL="0" indent="0" algn="ctr">
              <a:buNone/>
            </a:pPr>
            <a:r>
              <a:rPr lang="en-US" sz="4000" dirty="0"/>
              <a:t> </a:t>
            </a:r>
            <a:endParaRPr lang="en-US" dirty="0"/>
          </a:p>
        </p:txBody>
      </p:sp>
    </p:spTree>
    <p:extLst>
      <p:ext uri="{BB962C8B-B14F-4D97-AF65-F5344CB8AC3E}">
        <p14:creationId xmlns:p14="http://schemas.microsoft.com/office/powerpoint/2010/main" val="1442379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
            <a:ext cx="9144000" cy="6857999"/>
          </a:xfrm>
          <a:prstGeom prst="rect">
            <a:avLst/>
          </a:prstGeom>
        </p:spPr>
      </p:pic>
      <p:sp>
        <p:nvSpPr>
          <p:cNvPr id="3" name="Title 2"/>
          <p:cNvSpPr>
            <a:spLocks noGrp="1"/>
          </p:cNvSpPr>
          <p:nvPr>
            <p:ph type="title"/>
          </p:nvPr>
        </p:nvSpPr>
        <p:spPr>
          <a:xfrm>
            <a:off x="2077376" y="337351"/>
            <a:ext cx="6437974" cy="1353339"/>
          </a:xfrm>
        </p:spPr>
        <p:txBody>
          <a:bodyPr/>
          <a:lstStyle/>
          <a:p>
            <a:pPr algn="ctr"/>
            <a:r>
              <a:rPr lang="en-US" b="1" i="1" dirty="0"/>
              <a:t>AGENDA</a:t>
            </a:r>
          </a:p>
        </p:txBody>
      </p:sp>
      <p:sp>
        <p:nvSpPr>
          <p:cNvPr id="4" name="Content Placeholder 3"/>
          <p:cNvSpPr>
            <a:spLocks noGrp="1"/>
          </p:cNvSpPr>
          <p:nvPr>
            <p:ph idx="1"/>
          </p:nvPr>
        </p:nvSpPr>
        <p:spPr>
          <a:xfrm>
            <a:off x="431074" y="1322363"/>
            <a:ext cx="8373292" cy="5769064"/>
          </a:xfrm>
        </p:spPr>
        <p:txBody>
          <a:bodyPr>
            <a:noAutofit/>
          </a:bodyPr>
          <a:lstStyle/>
          <a:p>
            <a:pPr marL="0" indent="0" algn="ctr">
              <a:buNone/>
            </a:pPr>
            <a:r>
              <a:rPr lang="en-US" sz="2000" dirty="0"/>
              <a:t>Agenda, February 6,2019  CA President’s Chat</a:t>
            </a:r>
          </a:p>
          <a:p>
            <a:pPr>
              <a:buFont typeface="Wingdings" charset="2"/>
              <a:buChar char="§"/>
            </a:pPr>
            <a:r>
              <a:rPr lang="en-US" sz="2000" dirty="0"/>
              <a:t>Welcome and Approval of Agenda – Link Glenda</a:t>
            </a:r>
          </a:p>
          <a:p>
            <a:pPr>
              <a:buFont typeface="Wingdings" charset="2"/>
              <a:buChar char="§"/>
            </a:pPr>
            <a:r>
              <a:rPr lang="en-US" sz="2000" dirty="0"/>
              <a:t>Friendship Moment </a:t>
            </a:r>
            <a:r>
              <a:rPr lang="mr-IN" sz="2000" dirty="0"/>
              <a:t>–</a:t>
            </a:r>
            <a:r>
              <a:rPr lang="en-US" sz="2000" dirty="0"/>
              <a:t> Link Monica </a:t>
            </a:r>
          </a:p>
          <a:p>
            <a:pPr>
              <a:buFont typeface="Wingdings" charset="2"/>
              <a:buChar char="§"/>
            </a:pPr>
            <a:r>
              <a:rPr lang="en-US" sz="2000" dirty="0"/>
              <a:t>Area Director Report – Link Glenda</a:t>
            </a:r>
          </a:p>
          <a:p>
            <a:pPr>
              <a:buFont typeface="Wingdings" charset="2"/>
              <a:buChar char="§"/>
            </a:pPr>
            <a:r>
              <a:rPr lang="en-US" sz="2000" dirty="0"/>
              <a:t>Area Vice Director Update – Link Monica</a:t>
            </a:r>
          </a:p>
          <a:p>
            <a:pPr>
              <a:buFont typeface="Wingdings" charset="2"/>
              <a:buChar char="§"/>
            </a:pPr>
            <a:r>
              <a:rPr lang="en-US" sz="2000" dirty="0"/>
              <a:t>Secretary  Update –  Link Jill</a:t>
            </a:r>
          </a:p>
          <a:p>
            <a:pPr>
              <a:buFont typeface="Wingdings" charset="2"/>
              <a:buChar char="§"/>
            </a:pPr>
            <a:r>
              <a:rPr lang="en-US" sz="2000" dirty="0"/>
              <a:t>Treasurer Update – Link Sheila</a:t>
            </a:r>
          </a:p>
          <a:p>
            <a:pPr>
              <a:buFont typeface="Wingdings" charset="2"/>
              <a:buChar char="§"/>
            </a:pPr>
            <a:r>
              <a:rPr lang="en-US" sz="2000" dirty="0"/>
              <a:t>Foundation Report – Link Tara</a:t>
            </a:r>
          </a:p>
          <a:p>
            <a:pPr>
              <a:buFont typeface="Wingdings" charset="2"/>
              <a:buChar char="§"/>
            </a:pPr>
            <a:r>
              <a:rPr lang="en-US" sz="2000" dirty="0"/>
              <a:t>Nominating Update  - Link Joyce</a:t>
            </a:r>
          </a:p>
          <a:p>
            <a:pPr>
              <a:buFont typeface="Wingdings" charset="2"/>
              <a:buChar char="§"/>
            </a:pPr>
            <a:r>
              <a:rPr lang="en-US" sz="2000" dirty="0"/>
              <a:t>Program Update – Link Lauren</a:t>
            </a:r>
          </a:p>
          <a:p>
            <a:pPr>
              <a:buFont typeface="Wingdings" charset="2"/>
              <a:buChar char="§"/>
            </a:pPr>
            <a:r>
              <a:rPr lang="en-US" sz="2000" dirty="0"/>
              <a:t>OE Report – Link Sharilyn</a:t>
            </a:r>
          </a:p>
          <a:p>
            <a:pPr marL="0" indent="0">
              <a:buNone/>
            </a:pPr>
            <a:endParaRPr lang="en-US" sz="2000" dirty="0"/>
          </a:p>
          <a:p>
            <a:pPr>
              <a:buFont typeface="Wingdings" charset="2"/>
              <a:buChar char="§"/>
            </a:pPr>
            <a:endParaRPr lang="en-US" sz="2000" dirty="0"/>
          </a:p>
          <a:p>
            <a:pPr marL="0" indent="0">
              <a:buNone/>
            </a:pPr>
            <a:endParaRPr lang="en-US" dirty="0"/>
          </a:p>
          <a:p>
            <a:pPr marL="0" indent="0">
              <a:buNone/>
            </a:pPr>
            <a:endParaRPr lang="en-US" dirty="0"/>
          </a:p>
          <a:p>
            <a:pPr lvl="1"/>
            <a:endParaRPr lang="en-US" dirty="0"/>
          </a:p>
          <a:p>
            <a:endParaRPr lang="en-US" sz="2600" dirty="0"/>
          </a:p>
        </p:txBody>
      </p:sp>
    </p:spTree>
    <p:extLst>
      <p:ext uri="{BB962C8B-B14F-4D97-AF65-F5344CB8AC3E}">
        <p14:creationId xmlns:p14="http://schemas.microsoft.com/office/powerpoint/2010/main" val="1300184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6570" y="2108717"/>
            <a:ext cx="8332238" cy="4068245"/>
          </a:xfrm>
        </p:spPr>
        <p:txBody>
          <a:bodyPr/>
          <a:lstStyle/>
          <a:p>
            <a:pPr marL="0" indent="0" algn="ctr">
              <a:buNone/>
            </a:pPr>
            <a:r>
              <a:rPr lang="en-US" dirty="0">
                <a:solidFill>
                  <a:srgbClr val="00B050"/>
                </a:solidFill>
                <a:latin typeface="Jokerman" panose="04090605060D06020702" pitchFamily="82" charset="0"/>
              </a:rPr>
              <a:t>Central Area,  The Heart of Linkdom</a:t>
            </a:r>
          </a:p>
          <a:p>
            <a:pPr marL="0" indent="0" algn="ctr">
              <a:buNone/>
            </a:pPr>
            <a:r>
              <a:rPr lang="en-US" dirty="0">
                <a:solidFill>
                  <a:srgbClr val="00B050"/>
                </a:solidFill>
                <a:latin typeface="Jokerman" panose="04090605060D06020702" pitchFamily="82" charset="0"/>
              </a:rPr>
              <a:t>is</a:t>
            </a:r>
          </a:p>
          <a:p>
            <a:pPr marL="0" indent="0" algn="ctr">
              <a:buNone/>
            </a:pPr>
            <a:r>
              <a:rPr lang="en-US" dirty="0">
                <a:solidFill>
                  <a:srgbClr val="00B050"/>
                </a:solidFill>
                <a:latin typeface="Jokerman" panose="04090605060D06020702" pitchFamily="82" charset="0"/>
              </a:rPr>
              <a:t>Stepping to the Rhythm of Nashville</a:t>
            </a:r>
          </a:p>
          <a:p>
            <a:pPr marL="0" indent="0" algn="ctr">
              <a:buNone/>
            </a:pPr>
            <a:r>
              <a:rPr lang="en-US" dirty="0">
                <a:solidFill>
                  <a:srgbClr val="00B050"/>
                </a:solidFill>
                <a:latin typeface="Jokerman" panose="04090605060D06020702" pitchFamily="82" charset="0"/>
              </a:rPr>
              <a:t>2000 Links walking 10,000 steps daily</a:t>
            </a:r>
          </a:p>
          <a:p>
            <a:pPr marL="0" indent="0" algn="ctr">
              <a:buNone/>
            </a:pPr>
            <a:r>
              <a:rPr lang="en-US" dirty="0">
                <a:solidFill>
                  <a:srgbClr val="00B050"/>
                </a:solidFill>
                <a:latin typeface="Jokerman" panose="04090605060D06020702" pitchFamily="82" charset="0"/>
              </a:rPr>
              <a:t>=20,000,000 steps a day!</a:t>
            </a:r>
          </a:p>
          <a:p>
            <a:pPr marL="0" indent="0" algn="ctr">
              <a:buNone/>
            </a:pPr>
            <a:r>
              <a:rPr lang="en-US" dirty="0">
                <a:solidFill>
                  <a:srgbClr val="00B050"/>
                </a:solidFill>
                <a:latin typeface="Jokerman" panose="04090605060D06020702" pitchFamily="82" charset="0"/>
              </a:rPr>
              <a:t>from January 1, 2019 until</a:t>
            </a:r>
          </a:p>
          <a:p>
            <a:pPr marL="0" indent="0" algn="ctr">
              <a:buNone/>
            </a:pPr>
            <a:r>
              <a:rPr lang="en-US" dirty="0">
                <a:solidFill>
                  <a:srgbClr val="00B050"/>
                </a:solidFill>
                <a:latin typeface="Jokerman" panose="04090605060D06020702" pitchFamily="82" charset="0"/>
              </a:rPr>
              <a:t>Area Conference in Nashville </a:t>
            </a:r>
          </a:p>
          <a:p>
            <a:pPr marL="0" indent="0" algn="ctr">
              <a:buNone/>
            </a:pPr>
            <a:r>
              <a:rPr lang="en-US" dirty="0">
                <a:solidFill>
                  <a:srgbClr val="00B050"/>
                </a:solidFill>
                <a:latin typeface="Jokerman" panose="04090605060D06020702" pitchFamily="82" charset="0"/>
              </a:rPr>
              <a:t>July 31, 2019</a:t>
            </a: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85" y="0"/>
            <a:ext cx="6080284"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54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1160129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4128352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50"/>
                </a:solidFill>
              </a:rPr>
              <a:t>Central Area Photography Project</a:t>
            </a:r>
          </a:p>
        </p:txBody>
      </p:sp>
      <p:sp>
        <p:nvSpPr>
          <p:cNvPr id="3" name="Content Placeholder 2"/>
          <p:cNvSpPr>
            <a:spLocks noGrp="1"/>
          </p:cNvSpPr>
          <p:nvPr>
            <p:ph idx="1"/>
          </p:nvPr>
        </p:nvSpPr>
        <p:spPr>
          <a:xfrm>
            <a:off x="628650" y="1825624"/>
            <a:ext cx="7886700" cy="4537853"/>
          </a:xfrm>
        </p:spPr>
        <p:txBody>
          <a:bodyPr/>
          <a:lstStyle/>
          <a:p>
            <a:r>
              <a:rPr lang="en-US" dirty="0"/>
              <a:t>My Community Through the Eyes of the 21</a:t>
            </a:r>
            <a:r>
              <a:rPr lang="en-US" baseline="30000" dirty="0"/>
              <a:t>st</a:t>
            </a:r>
            <a:r>
              <a:rPr lang="en-US" dirty="0"/>
              <a:t> Century African American Child  Linking Images will become a book</a:t>
            </a:r>
          </a:p>
          <a:p>
            <a:r>
              <a:rPr lang="en-US" dirty="0"/>
              <a:t>All chapters are welcome to participate </a:t>
            </a:r>
          </a:p>
          <a:p>
            <a:r>
              <a:rPr lang="en-US" dirty="0"/>
              <a:t>Deadline for submitting photos is March 15, 2019</a:t>
            </a:r>
          </a:p>
          <a:p>
            <a:r>
              <a:rPr lang="en-US" dirty="0"/>
              <a:t>Monday’s  Pearls Call will feature the Photography Project </a:t>
            </a:r>
          </a:p>
        </p:txBody>
      </p:sp>
    </p:spTree>
    <p:extLst>
      <p:ext uri="{BB962C8B-B14F-4D97-AF65-F5344CB8AC3E}">
        <p14:creationId xmlns:p14="http://schemas.microsoft.com/office/powerpoint/2010/main" val="266591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15805"/>
          </a:xfrm>
        </p:spPr>
        <p:txBody>
          <a:bodyPr/>
          <a:lstStyle/>
          <a:p>
            <a:pPr algn="ctr"/>
            <a:r>
              <a:rPr lang="en-US" b="1" dirty="0">
                <a:solidFill>
                  <a:srgbClr val="00B050"/>
                </a:solidFill>
              </a:rPr>
              <a:t>Submission Guidelines</a:t>
            </a:r>
          </a:p>
        </p:txBody>
      </p:sp>
      <p:sp>
        <p:nvSpPr>
          <p:cNvPr id="3" name="Content Placeholder 2"/>
          <p:cNvSpPr>
            <a:spLocks noGrp="1"/>
          </p:cNvSpPr>
          <p:nvPr>
            <p:ph idx="1"/>
          </p:nvPr>
        </p:nvSpPr>
        <p:spPr>
          <a:xfrm>
            <a:off x="628650" y="1464906"/>
            <a:ext cx="7886700" cy="5141167"/>
          </a:xfrm>
        </p:spPr>
        <p:txBody>
          <a:bodyPr>
            <a:normAutofit fontScale="92500" lnSpcReduction="20000"/>
          </a:bodyPr>
          <a:lstStyle/>
          <a:p>
            <a:r>
              <a:rPr lang="en-US" b="1" dirty="0"/>
              <a:t>Each chapter may submit two photographs for the Photography Project to be included in the book.</a:t>
            </a:r>
            <a:endParaRPr lang="en-US" dirty="0"/>
          </a:p>
          <a:p>
            <a:r>
              <a:rPr lang="en-US" b="1" dirty="0"/>
              <a:t>Each photo must be identified per the Informational page.</a:t>
            </a:r>
            <a:endParaRPr lang="en-US" dirty="0"/>
          </a:p>
          <a:p>
            <a:r>
              <a:rPr lang="en-US" b="1" dirty="0"/>
              <a:t>All photographs should be high resolution digital electronic file with a resolution of 300 </a:t>
            </a:r>
            <a:r>
              <a:rPr lang="en-US" b="1" dirty="0" err="1"/>
              <a:t>ppi</a:t>
            </a:r>
            <a:r>
              <a:rPr lang="en-US" b="1" dirty="0"/>
              <a:t> in </a:t>
            </a:r>
            <a:endParaRPr lang="en-US" dirty="0"/>
          </a:p>
          <a:p>
            <a:r>
              <a:rPr lang="en-US" b="1" dirty="0"/>
              <a:t>JPG or TIF formats.</a:t>
            </a:r>
            <a:endParaRPr lang="en-US" dirty="0"/>
          </a:p>
          <a:p>
            <a:r>
              <a:rPr lang="en-US" b="1" dirty="0"/>
              <a:t>All entries should be emailed to </a:t>
            </a:r>
            <a:r>
              <a:rPr lang="en-US" b="1" u="sng" dirty="0">
                <a:hlinkClick r:id="rId2"/>
              </a:rPr>
              <a:t>centralareaart@gmail.com</a:t>
            </a:r>
            <a:r>
              <a:rPr lang="en-US" b="1" dirty="0"/>
              <a:t>.</a:t>
            </a:r>
            <a:endParaRPr lang="en-US" dirty="0"/>
          </a:p>
          <a:p>
            <a:r>
              <a:rPr lang="en-US" b="1" dirty="0"/>
              <a:t>Deadline for submitting entries is March 15, 2019.</a:t>
            </a:r>
            <a:endParaRPr lang="en-US" dirty="0"/>
          </a:p>
          <a:p>
            <a:r>
              <a:rPr lang="en-US" b="1" dirty="0"/>
              <a:t>Questions can be directed to Link </a:t>
            </a:r>
            <a:r>
              <a:rPr lang="en-US" b="1" dirty="0" err="1"/>
              <a:t>Schylbea</a:t>
            </a:r>
            <a:r>
              <a:rPr lang="en-US" b="1" dirty="0"/>
              <a:t> Hopkins at </a:t>
            </a:r>
            <a:r>
              <a:rPr lang="en-US" b="1" u="sng" dirty="0">
                <a:hlinkClick r:id="rId3"/>
              </a:rPr>
              <a:t>sororhop@sbcglobal.net</a:t>
            </a:r>
            <a:r>
              <a:rPr lang="en-US" b="1" dirty="0"/>
              <a:t>.</a:t>
            </a:r>
            <a:endParaRPr lang="en-US" dirty="0"/>
          </a:p>
          <a:p>
            <a:r>
              <a:rPr lang="en-US" b="1" dirty="0">
                <a:solidFill>
                  <a:srgbClr val="00B050"/>
                </a:solidFill>
              </a:rPr>
              <a:t>We look forward to the development of a beautiful book upon completion of this project which will be unveiled at the 2019 Central Area Conference</a:t>
            </a:r>
            <a:r>
              <a:rPr lang="en-US" b="1" dirty="0"/>
              <a:t>.</a:t>
            </a:r>
            <a:endParaRPr lang="en-US" dirty="0"/>
          </a:p>
          <a:p>
            <a:endParaRPr lang="en-US" dirty="0"/>
          </a:p>
        </p:txBody>
      </p:sp>
    </p:spTree>
    <p:extLst>
      <p:ext uri="{BB962C8B-B14F-4D97-AF65-F5344CB8AC3E}">
        <p14:creationId xmlns:p14="http://schemas.microsoft.com/office/powerpoint/2010/main" val="3447181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0250" y="0"/>
            <a:ext cx="5143500" cy="6858000"/>
          </a:xfrm>
          <a:prstGeom prst="rect">
            <a:avLst/>
          </a:prstGeom>
        </p:spPr>
      </p:pic>
      <p:sp>
        <p:nvSpPr>
          <p:cNvPr id="3" name="Title 2"/>
          <p:cNvSpPr>
            <a:spLocks noGrp="1"/>
          </p:cNvSpPr>
          <p:nvPr>
            <p:ph type="title"/>
          </p:nvPr>
        </p:nvSpPr>
        <p:spPr>
          <a:xfrm>
            <a:off x="3286125" y="416715"/>
            <a:ext cx="3600450" cy="879989"/>
          </a:xfrm>
        </p:spPr>
        <p:txBody>
          <a:bodyPr>
            <a:noAutofit/>
          </a:bodyPr>
          <a:lstStyle/>
          <a:p>
            <a:r>
              <a:rPr lang="en-US" sz="1500" b="1" dirty="0">
                <a:latin typeface="Cambria"/>
                <a:cs typeface="Cambria"/>
              </a:rPr>
              <a:t>ORGANIZATIONAL EFFECTIVENESS</a:t>
            </a:r>
            <a:br>
              <a:rPr lang="en-US" sz="1500" b="1" dirty="0">
                <a:latin typeface="Cambria"/>
                <a:cs typeface="Cambria"/>
              </a:rPr>
            </a:br>
            <a:r>
              <a:rPr lang="en-US" sz="1500" b="1" dirty="0">
                <a:latin typeface="Cambria"/>
                <a:cs typeface="Cambria"/>
              </a:rPr>
              <a:t>ACTIVITY SCHEDULE</a:t>
            </a:r>
            <a:br>
              <a:rPr lang="en-US" sz="1500" b="1" dirty="0">
                <a:latin typeface="Cambria"/>
                <a:cs typeface="Cambria"/>
              </a:rPr>
            </a:br>
            <a:r>
              <a:rPr lang="en-US" sz="1500" b="1" dirty="0">
                <a:latin typeface="Cambria"/>
                <a:cs typeface="Cambria"/>
              </a:rPr>
              <a:t>January 2019 – May 2019</a:t>
            </a:r>
          </a:p>
        </p:txBody>
      </p:sp>
      <p:sp>
        <p:nvSpPr>
          <p:cNvPr id="4" name="Content Placeholder 3"/>
          <p:cNvSpPr>
            <a:spLocks noGrp="1"/>
          </p:cNvSpPr>
          <p:nvPr>
            <p:ph idx="1"/>
          </p:nvPr>
        </p:nvSpPr>
        <p:spPr>
          <a:xfrm>
            <a:off x="2099223" y="1535047"/>
            <a:ext cx="4977488" cy="5148126"/>
          </a:xfrm>
        </p:spPr>
        <p:txBody>
          <a:bodyPr>
            <a:normAutofit/>
          </a:bodyPr>
          <a:lstStyle/>
          <a:p>
            <a:pPr marL="342900" lvl="1" indent="0">
              <a:buNone/>
            </a:pPr>
            <a:endParaRPr lang="en-US" dirty="0">
              <a:latin typeface="Cambria"/>
              <a:cs typeface="Cambria"/>
            </a:endParaRPr>
          </a:p>
          <a:p>
            <a:endParaRPr lang="en-US" dirty="0">
              <a:latin typeface="Cambria"/>
              <a:cs typeface="Cambria"/>
            </a:endParaRPr>
          </a:p>
          <a:p>
            <a:pPr marL="0" indent="0">
              <a:buNone/>
            </a:pPr>
            <a:endParaRPr lang="en-US" dirty="0">
              <a:latin typeface="Cambria"/>
              <a:cs typeface="Cambria"/>
            </a:endParaRPr>
          </a:p>
          <a:p>
            <a:pPr lvl="1"/>
            <a:endParaRPr lang="en-US" dirty="0">
              <a:latin typeface="Cambria"/>
              <a:cs typeface="Cambria"/>
            </a:endParaRPr>
          </a:p>
          <a:p>
            <a:pPr lvl="1"/>
            <a:endParaRPr lang="en-US" dirty="0">
              <a:latin typeface="Cambria"/>
              <a:cs typeface="Cambria"/>
            </a:endParaRPr>
          </a:p>
          <a:p>
            <a:pPr lvl="1"/>
            <a:endParaRPr lang="en-US" dirty="0">
              <a:latin typeface="Cambria"/>
              <a:cs typeface="Cambria"/>
            </a:endParaRPr>
          </a:p>
          <a:p>
            <a:endParaRPr lang="en-US" dirty="0"/>
          </a:p>
        </p:txBody>
      </p:sp>
      <p:sp>
        <p:nvSpPr>
          <p:cNvPr id="5" name="Rectangle 4"/>
          <p:cNvSpPr/>
          <p:nvPr/>
        </p:nvSpPr>
        <p:spPr>
          <a:xfrm>
            <a:off x="3286125" y="3105835"/>
            <a:ext cx="2571750" cy="300082"/>
          </a:xfrm>
          <a:prstGeom prst="rect">
            <a:avLst/>
          </a:prstGeom>
        </p:spPr>
        <p:txBody>
          <a:bodyPr>
            <a:spAutoFit/>
          </a:bodyPr>
          <a:lstStyle/>
          <a:p>
            <a:endParaRPr lang="en-US" sz="1350" dirty="0"/>
          </a:p>
        </p:txBody>
      </p:sp>
      <p:graphicFrame>
        <p:nvGraphicFramePr>
          <p:cNvPr id="6" name="Table 5"/>
          <p:cNvGraphicFramePr>
            <a:graphicFrameLocks noGrp="1"/>
          </p:cNvGraphicFramePr>
          <p:nvPr>
            <p:extLst/>
          </p:nvPr>
        </p:nvGraphicFramePr>
        <p:xfrm>
          <a:off x="2083256" y="1695009"/>
          <a:ext cx="4977489" cy="3762698"/>
        </p:xfrm>
        <a:graphic>
          <a:graphicData uri="http://schemas.openxmlformats.org/drawingml/2006/table">
            <a:tbl>
              <a:tblPr firstRow="1" bandRow="1">
                <a:tableStyleId>{F5AB1C69-6EDB-4FF4-983F-18BD219EF322}</a:tableStyleId>
              </a:tblPr>
              <a:tblGrid>
                <a:gridCol w="1233440">
                  <a:extLst>
                    <a:ext uri="{9D8B030D-6E8A-4147-A177-3AD203B41FA5}">
                      <a16:colId xmlns:a16="http://schemas.microsoft.com/office/drawing/2014/main" val="20000"/>
                    </a:ext>
                  </a:extLst>
                </a:gridCol>
                <a:gridCol w="1987169">
                  <a:extLst>
                    <a:ext uri="{9D8B030D-6E8A-4147-A177-3AD203B41FA5}">
                      <a16:colId xmlns:a16="http://schemas.microsoft.com/office/drawing/2014/main" val="20001"/>
                    </a:ext>
                  </a:extLst>
                </a:gridCol>
                <a:gridCol w="1756880">
                  <a:extLst>
                    <a:ext uri="{9D8B030D-6E8A-4147-A177-3AD203B41FA5}">
                      <a16:colId xmlns:a16="http://schemas.microsoft.com/office/drawing/2014/main" val="20002"/>
                    </a:ext>
                  </a:extLst>
                </a:gridCol>
              </a:tblGrid>
              <a:tr h="354057">
                <a:tc>
                  <a:txBody>
                    <a:bodyPr/>
                    <a:lstStyle/>
                    <a:p>
                      <a:r>
                        <a:rPr lang="en-US" sz="1100" dirty="0">
                          <a:latin typeface="Cambria"/>
                          <a:cs typeface="Cambria"/>
                        </a:rPr>
                        <a:t>Date/ Time</a:t>
                      </a:r>
                    </a:p>
                  </a:txBody>
                  <a:tcPr marL="68580" marR="68580" marT="34290" marB="34290">
                    <a:solidFill>
                      <a:srgbClr val="008000"/>
                    </a:solidFill>
                  </a:tcPr>
                </a:tc>
                <a:tc>
                  <a:txBody>
                    <a:bodyPr/>
                    <a:lstStyle/>
                    <a:p>
                      <a:r>
                        <a:rPr lang="en-US" sz="1100" dirty="0">
                          <a:latin typeface="Cambria"/>
                          <a:cs typeface="Cambria"/>
                        </a:rPr>
                        <a:t>Activity</a:t>
                      </a:r>
                    </a:p>
                  </a:txBody>
                  <a:tcPr marL="68580" marR="68580" marT="34290" marB="34290">
                    <a:solidFill>
                      <a:srgbClr val="008000"/>
                    </a:solidFill>
                  </a:tcPr>
                </a:tc>
                <a:tc>
                  <a:txBody>
                    <a:bodyPr/>
                    <a:lstStyle/>
                    <a:p>
                      <a:r>
                        <a:rPr lang="en-US" sz="1100" dirty="0">
                          <a:latin typeface="Cambria"/>
                          <a:cs typeface="Cambria"/>
                        </a:rPr>
                        <a:t>Comments</a:t>
                      </a:r>
                    </a:p>
                  </a:txBody>
                  <a:tcPr marL="68580" marR="68580" marT="34290" marB="34290">
                    <a:solidFill>
                      <a:srgbClr val="008000"/>
                    </a:solidFill>
                  </a:tcPr>
                </a:tc>
                <a:extLst>
                  <a:ext uri="{0D108BD9-81ED-4DB2-BD59-A6C34878D82A}">
                    <a16:rowId xmlns:a16="http://schemas.microsoft.com/office/drawing/2014/main" val="10000"/>
                  </a:ext>
                </a:extLst>
              </a:tr>
              <a:tr h="563499">
                <a:tc>
                  <a:txBody>
                    <a:bodyPr/>
                    <a:lstStyle/>
                    <a:p>
                      <a:r>
                        <a:rPr lang="en-US" sz="900" dirty="0">
                          <a:latin typeface="Cambria"/>
                          <a:cs typeface="Cambria"/>
                        </a:rPr>
                        <a:t>February 19, 2019</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Cambria"/>
                          <a:cs typeface="Cambria"/>
                        </a:rPr>
                        <a:t>7:00pm</a:t>
                      </a:r>
                      <a:r>
                        <a:rPr lang="en-US" sz="900" baseline="0" dirty="0">
                          <a:latin typeface="Cambria"/>
                          <a:cs typeface="Cambria"/>
                        </a:rPr>
                        <a:t> – 8:30pm CST</a:t>
                      </a:r>
                      <a:endParaRPr lang="en-US" sz="900" dirty="0">
                        <a:latin typeface="Cambria"/>
                        <a:cs typeface="Cambria"/>
                      </a:endParaRPr>
                    </a:p>
                  </a:txBody>
                  <a:tcPr marL="68580" marR="68580" marT="34290" marB="34290"/>
                </a:tc>
                <a:tc>
                  <a:txBody>
                    <a:bodyPr/>
                    <a:lstStyle/>
                    <a:p>
                      <a:r>
                        <a:rPr lang="en-US" sz="900" dirty="0">
                          <a:latin typeface="Cambria"/>
                          <a:cs typeface="Cambria"/>
                        </a:rPr>
                        <a:t>Power</a:t>
                      </a:r>
                      <a:r>
                        <a:rPr lang="en-US" sz="900" baseline="0" dirty="0">
                          <a:latin typeface="Cambria"/>
                          <a:cs typeface="Cambria"/>
                        </a:rPr>
                        <a:t> of 1 Chat [WEBINAR]</a:t>
                      </a:r>
                      <a:endParaRPr lang="en-US" sz="900" dirty="0">
                        <a:latin typeface="Cambria"/>
                        <a:cs typeface="Cambria"/>
                      </a:endParaRPr>
                    </a:p>
                  </a:txBody>
                  <a:tcPr marL="68580" marR="68580" marT="34290" marB="34290"/>
                </a:tc>
                <a:tc>
                  <a:txBody>
                    <a:bodyPr/>
                    <a:lstStyle/>
                    <a:p>
                      <a:pPr marL="171450" indent="-171450">
                        <a:buFont typeface="Arial"/>
                        <a:buChar char="•"/>
                      </a:pPr>
                      <a:r>
                        <a:rPr lang="en-US" sz="900" dirty="0">
                          <a:latin typeface="Cambria"/>
                          <a:cs typeface="Cambria"/>
                        </a:rPr>
                        <a:t>O.E. Overview</a:t>
                      </a:r>
                    </a:p>
                    <a:p>
                      <a:pPr marL="171450" indent="-171450">
                        <a:buFont typeface="Arial"/>
                        <a:buChar char="•"/>
                      </a:pPr>
                      <a:r>
                        <a:rPr lang="en-US" sz="900" baseline="0" dirty="0">
                          <a:latin typeface="Cambria"/>
                          <a:cs typeface="Cambria"/>
                        </a:rPr>
                        <a:t>Establishing OE Committee</a:t>
                      </a:r>
                    </a:p>
                    <a:p>
                      <a:pPr marL="171450" indent="-171450">
                        <a:buFont typeface="Arial"/>
                        <a:buChar char="•"/>
                      </a:pPr>
                      <a:r>
                        <a:rPr lang="en-US" sz="900" baseline="0" dirty="0">
                          <a:latin typeface="Cambria"/>
                          <a:cs typeface="Cambria"/>
                        </a:rPr>
                        <a:t>Organizational Culture</a:t>
                      </a:r>
                    </a:p>
                  </a:txBody>
                  <a:tcPr marL="68580" marR="68580" marT="34290" marB="34290"/>
                </a:tc>
                <a:extLst>
                  <a:ext uri="{0D108BD9-81ED-4DB2-BD59-A6C34878D82A}">
                    <a16:rowId xmlns:a16="http://schemas.microsoft.com/office/drawing/2014/main" val="10004"/>
                  </a:ext>
                </a:extLst>
              </a:tr>
              <a:tr h="754380">
                <a:tc>
                  <a:txBody>
                    <a:bodyPr/>
                    <a:lstStyle/>
                    <a:p>
                      <a:r>
                        <a:rPr lang="en-US" sz="900" dirty="0">
                          <a:latin typeface="Cambria"/>
                          <a:cs typeface="Cambria"/>
                        </a:rPr>
                        <a:t>February 28, 2019</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Cambria"/>
                          <a:cs typeface="Cambria"/>
                        </a:rPr>
                        <a:t>7:00pm</a:t>
                      </a:r>
                      <a:r>
                        <a:rPr lang="en-US" sz="900" baseline="0" dirty="0">
                          <a:latin typeface="Cambria"/>
                          <a:cs typeface="Cambria"/>
                        </a:rPr>
                        <a:t> – 8:30pm CST</a:t>
                      </a:r>
                      <a:endParaRPr lang="en-US" sz="900" dirty="0">
                        <a:latin typeface="Cambria"/>
                        <a:cs typeface="Cambria"/>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Cambria"/>
                          <a:cs typeface="Cambria"/>
                        </a:rPr>
                        <a:t>Power</a:t>
                      </a:r>
                      <a:r>
                        <a:rPr lang="en-US" sz="900" baseline="0" dirty="0">
                          <a:latin typeface="Cambria"/>
                          <a:cs typeface="Cambria"/>
                        </a:rPr>
                        <a:t> of 1 Chat [WEBINAR]</a:t>
                      </a:r>
                      <a:endParaRPr lang="en-US" sz="900" dirty="0">
                        <a:latin typeface="Cambria"/>
                        <a:cs typeface="Cambria"/>
                      </a:endParaRPr>
                    </a:p>
                  </a:txBody>
                  <a:tcPr marL="68580" marR="68580" marT="34290" marB="34290"/>
                </a:tc>
                <a:tc>
                  <a:txBody>
                    <a:bodyPr/>
                    <a:lstStyle/>
                    <a:p>
                      <a:pPr marL="171450" indent="-171450">
                        <a:buFont typeface="Arial" panose="020B0604020202020204" pitchFamily="34" charset="0"/>
                        <a:buChar char="•"/>
                      </a:pPr>
                      <a:r>
                        <a:rPr lang="en-US" sz="900">
                          <a:latin typeface="Cambria"/>
                          <a:cs typeface="Cambria"/>
                        </a:rPr>
                        <a:t>Situational </a:t>
                      </a:r>
                      <a:r>
                        <a:rPr lang="en-US" sz="900" dirty="0">
                          <a:latin typeface="Cambria"/>
                          <a:cs typeface="Cambria"/>
                        </a:rPr>
                        <a:t>Leadership</a:t>
                      </a:r>
                    </a:p>
                    <a:p>
                      <a:pPr marL="171450" indent="-171450">
                        <a:buFont typeface="Arial" panose="020B0604020202020204" pitchFamily="34" charset="0"/>
                        <a:buChar char="•"/>
                      </a:pPr>
                      <a:r>
                        <a:rPr lang="en-US" sz="900" dirty="0">
                          <a:latin typeface="Cambria"/>
                          <a:cs typeface="Cambria"/>
                        </a:rPr>
                        <a:t>Leadership Styles &amp; Preference</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rgbClr val="0070C0"/>
                          </a:solidFill>
                          <a:latin typeface="Cambria"/>
                          <a:cs typeface="Cambria"/>
                        </a:rPr>
                        <a:t>* In Preparation for Nominations &amp; Elections</a:t>
                      </a:r>
                    </a:p>
                  </a:txBody>
                  <a:tcPr marL="68580" marR="68580" marT="34290" marB="34290"/>
                </a:tc>
                <a:extLst>
                  <a:ext uri="{0D108BD9-81ED-4DB2-BD59-A6C34878D82A}">
                    <a16:rowId xmlns:a16="http://schemas.microsoft.com/office/drawing/2014/main" val="10005"/>
                  </a:ext>
                </a:extLst>
              </a:tr>
              <a:tr h="724498">
                <a:tc>
                  <a:txBody>
                    <a:bodyPr/>
                    <a:lstStyle/>
                    <a:p>
                      <a:r>
                        <a:rPr lang="en-US" sz="900" dirty="0">
                          <a:latin typeface="Cambria"/>
                          <a:cs typeface="Cambria"/>
                        </a:rPr>
                        <a:t>April 4, 2019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Cambria"/>
                          <a:cs typeface="Cambria"/>
                        </a:rPr>
                        <a:t>7:00pm</a:t>
                      </a:r>
                      <a:r>
                        <a:rPr lang="en-US" sz="900" baseline="0" dirty="0">
                          <a:latin typeface="Cambria"/>
                          <a:cs typeface="Cambria"/>
                        </a:rPr>
                        <a:t> – 8:30pm CST</a:t>
                      </a:r>
                      <a:endParaRPr lang="en-US" sz="900" dirty="0">
                        <a:latin typeface="Cambria"/>
                        <a:cs typeface="Cambria"/>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Cambria"/>
                          <a:cs typeface="Cambria"/>
                        </a:rPr>
                        <a:t>Power</a:t>
                      </a:r>
                      <a:r>
                        <a:rPr lang="en-US" sz="900" baseline="0" dirty="0">
                          <a:latin typeface="Cambria"/>
                          <a:cs typeface="Cambria"/>
                        </a:rPr>
                        <a:t> of 1 Chat [WEBINAR]</a:t>
                      </a:r>
                      <a:endParaRPr lang="en-US" sz="900" dirty="0">
                        <a:latin typeface="Cambria"/>
                        <a:cs typeface="Cambria"/>
                      </a:endParaRPr>
                    </a:p>
                  </a:txBody>
                  <a:tcPr marL="68580" marR="68580" marT="34290" marB="34290"/>
                </a:tc>
                <a:tc>
                  <a:txBody>
                    <a:bodyPr/>
                    <a:lstStyle/>
                    <a:p>
                      <a:pPr marL="171450" indent="-171450">
                        <a:buFont typeface="Arial"/>
                        <a:buChar char="•"/>
                      </a:pPr>
                      <a:r>
                        <a:rPr lang="en-US" sz="900" baseline="0" dirty="0">
                          <a:latin typeface="Cambria"/>
                          <a:cs typeface="Cambria"/>
                        </a:rPr>
                        <a:t>Generational Differences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900" baseline="0" dirty="0">
                          <a:latin typeface="Cambria"/>
                          <a:cs typeface="Cambria"/>
                        </a:rPr>
                        <a:t>Interpersonal Dynamics</a:t>
                      </a:r>
                    </a:p>
                    <a:p>
                      <a:pPr marL="171450" indent="-171450">
                        <a:buFont typeface="Arial"/>
                        <a:buChar char="•"/>
                      </a:pPr>
                      <a:r>
                        <a:rPr lang="en-US" sz="900" dirty="0">
                          <a:latin typeface="Cambria"/>
                          <a:cs typeface="Cambria"/>
                        </a:rPr>
                        <a:t>Team Building/ Teamwork</a:t>
                      </a:r>
                    </a:p>
                    <a:p>
                      <a:pPr marL="171450" indent="-171450">
                        <a:buFont typeface="Arial"/>
                        <a:buChar char="•"/>
                      </a:pPr>
                      <a:r>
                        <a:rPr lang="en-US" sz="900" dirty="0">
                          <a:latin typeface="Cambria"/>
                          <a:cs typeface="Cambria"/>
                        </a:rPr>
                        <a:t>Overcoming Dysfunctions</a:t>
                      </a:r>
                    </a:p>
                  </a:txBody>
                  <a:tcPr marL="68580" marR="68580" marT="34290" marB="34290"/>
                </a:tc>
                <a:extLst>
                  <a:ext uri="{0D108BD9-81ED-4DB2-BD59-A6C34878D82A}">
                    <a16:rowId xmlns:a16="http://schemas.microsoft.com/office/drawing/2014/main" val="10006"/>
                  </a:ext>
                </a:extLst>
              </a:tr>
              <a:tr h="427233">
                <a:tc>
                  <a:txBody>
                    <a:bodyPr/>
                    <a:lstStyle/>
                    <a:p>
                      <a:r>
                        <a:rPr lang="en-US" sz="900" dirty="0">
                          <a:latin typeface="Cambria"/>
                          <a:cs typeface="Cambria"/>
                        </a:rPr>
                        <a:t>May 2,  2019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Cambria"/>
                          <a:cs typeface="Cambria"/>
                        </a:rPr>
                        <a:t>7:00pm</a:t>
                      </a:r>
                      <a:r>
                        <a:rPr lang="en-US" sz="900" baseline="0" dirty="0">
                          <a:latin typeface="Cambria"/>
                          <a:cs typeface="Cambria"/>
                        </a:rPr>
                        <a:t> – 8:30pm CST</a:t>
                      </a:r>
                      <a:endParaRPr lang="en-US" sz="900" dirty="0">
                        <a:latin typeface="Cambria"/>
                        <a:cs typeface="Cambria"/>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Cambria"/>
                          <a:cs typeface="Cambria"/>
                        </a:rPr>
                        <a:t>Power of 1 Chat</a:t>
                      </a:r>
                      <a:r>
                        <a:rPr lang="en-US" sz="900" baseline="0" dirty="0">
                          <a:latin typeface="Cambria"/>
                          <a:cs typeface="Cambria"/>
                        </a:rPr>
                        <a:t> [WEBINAR]</a:t>
                      </a:r>
                    </a:p>
                    <a:p>
                      <a:endParaRPr lang="en-US" sz="900" baseline="0" dirty="0">
                        <a:latin typeface="Cambria"/>
                        <a:cs typeface="Cambria"/>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900" dirty="0">
                          <a:latin typeface="Cambria"/>
                          <a:cs typeface="Cambria"/>
                        </a:rPr>
                        <a:t>Conflict Resolution I [Identifying &amp; Understanding]</a:t>
                      </a:r>
                    </a:p>
                  </a:txBody>
                  <a:tcPr marL="68580" marR="68580" marT="34290" marB="34290"/>
                </a:tc>
                <a:extLst>
                  <a:ext uri="{0D108BD9-81ED-4DB2-BD59-A6C34878D82A}">
                    <a16:rowId xmlns:a16="http://schemas.microsoft.com/office/drawing/2014/main" val="1247065719"/>
                  </a:ext>
                </a:extLst>
              </a:tr>
              <a:tr h="483704">
                <a:tc>
                  <a:txBody>
                    <a:bodyPr/>
                    <a:lstStyle/>
                    <a:p>
                      <a:r>
                        <a:rPr lang="en-US" sz="900" dirty="0">
                          <a:latin typeface="Cambria"/>
                          <a:cs typeface="Cambria"/>
                        </a:rPr>
                        <a:t>May 9, 2019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Cambria"/>
                          <a:cs typeface="Cambria"/>
                        </a:rPr>
                        <a:t>7:00pm</a:t>
                      </a:r>
                      <a:r>
                        <a:rPr lang="en-US" sz="900" baseline="0" dirty="0">
                          <a:latin typeface="Cambria"/>
                          <a:cs typeface="Cambria"/>
                        </a:rPr>
                        <a:t> – 8:30pm CST</a:t>
                      </a:r>
                      <a:endParaRPr lang="en-US" sz="900" dirty="0">
                        <a:latin typeface="Cambria"/>
                        <a:cs typeface="Cambria"/>
                      </a:endParaRPr>
                    </a:p>
                  </a:txBody>
                  <a:tcPr marL="68580" marR="68580" marT="34290" marB="34290"/>
                </a:tc>
                <a:tc>
                  <a:txBody>
                    <a:bodyPr/>
                    <a:lstStyle/>
                    <a:p>
                      <a:r>
                        <a:rPr lang="en-US" sz="900" dirty="0">
                          <a:latin typeface="Cambria"/>
                          <a:cs typeface="Cambria"/>
                        </a:rPr>
                        <a:t>Power of 1 Chat</a:t>
                      </a:r>
                      <a:r>
                        <a:rPr lang="en-US" sz="900" baseline="0" dirty="0">
                          <a:latin typeface="Cambria"/>
                          <a:cs typeface="Cambria"/>
                        </a:rPr>
                        <a:t> [WEBINAR]</a:t>
                      </a:r>
                    </a:p>
                    <a:p>
                      <a:endParaRPr lang="en-US" sz="900" baseline="0" dirty="0">
                        <a:latin typeface="Cambria"/>
                        <a:cs typeface="Cambria"/>
                      </a:endParaRPr>
                    </a:p>
                  </a:txBody>
                  <a:tcPr marL="68580" marR="68580" marT="34290" marB="34290"/>
                </a:tc>
                <a:tc>
                  <a:txBody>
                    <a:bodyPr/>
                    <a:lstStyle/>
                    <a:p>
                      <a:pPr marL="171450" indent="-171450">
                        <a:buFont typeface="Arial" panose="020B0604020202020204" pitchFamily="34" charset="0"/>
                        <a:buChar char="•"/>
                      </a:pPr>
                      <a:r>
                        <a:rPr lang="en-US" sz="900" b="0" baseline="0" dirty="0">
                          <a:solidFill>
                            <a:schemeClr val="tx1"/>
                          </a:solidFill>
                          <a:latin typeface="Cambria"/>
                          <a:cs typeface="Cambria"/>
                        </a:rPr>
                        <a:t>Conflict Resolution II [Reacting vs. Responding]</a:t>
                      </a:r>
                    </a:p>
                  </a:txBody>
                  <a:tcPr marL="68580" marR="68580" marT="34290" marB="34290"/>
                </a:tc>
                <a:extLst>
                  <a:ext uri="{0D108BD9-81ED-4DB2-BD59-A6C34878D82A}">
                    <a16:rowId xmlns:a16="http://schemas.microsoft.com/office/drawing/2014/main" val="10008"/>
                  </a:ext>
                </a:extLst>
              </a:tr>
              <a:tr h="402500">
                <a:tc>
                  <a:txBody>
                    <a:bodyPr/>
                    <a:lstStyle/>
                    <a:p>
                      <a:r>
                        <a:rPr lang="en-US" sz="900" dirty="0">
                          <a:latin typeface="Cambria"/>
                          <a:cs typeface="Cambria"/>
                        </a:rPr>
                        <a:t>May 23, 2019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Cambria"/>
                          <a:cs typeface="Cambria"/>
                        </a:rPr>
                        <a:t>7:00pm</a:t>
                      </a:r>
                      <a:r>
                        <a:rPr lang="en-US" sz="900" baseline="0" dirty="0">
                          <a:latin typeface="Cambria"/>
                          <a:cs typeface="Cambria"/>
                        </a:rPr>
                        <a:t> – 8:30pm CST</a:t>
                      </a:r>
                      <a:endParaRPr lang="en-US" sz="900" dirty="0">
                        <a:latin typeface="Cambria"/>
                        <a:cs typeface="Cambria"/>
                      </a:endParaRPr>
                    </a:p>
                  </a:txBody>
                  <a:tcPr marL="68580" marR="68580" marT="34290" marB="34290"/>
                </a:tc>
                <a:tc>
                  <a:txBody>
                    <a:bodyPr/>
                    <a:lstStyle/>
                    <a:p>
                      <a:r>
                        <a:rPr lang="en-US" sz="900" dirty="0">
                          <a:latin typeface="Cambria"/>
                          <a:cs typeface="Cambria"/>
                        </a:rPr>
                        <a:t>Power of 1 Chat</a:t>
                      </a:r>
                      <a:r>
                        <a:rPr lang="en-US" sz="900" baseline="0" dirty="0">
                          <a:latin typeface="Cambria"/>
                          <a:cs typeface="Cambria"/>
                        </a:rPr>
                        <a:t> [WEBINAR]</a:t>
                      </a:r>
                      <a:endParaRPr lang="en-US" sz="900" dirty="0">
                        <a:latin typeface="Cambria"/>
                        <a:cs typeface="Cambria"/>
                      </a:endParaRPr>
                    </a:p>
                  </a:txBody>
                  <a:tcPr marL="68580" marR="68580" marT="34290" marB="34290"/>
                </a:tc>
                <a:tc>
                  <a:txBody>
                    <a:bodyPr/>
                    <a:lstStyle/>
                    <a:p>
                      <a:r>
                        <a:rPr lang="en-US" sz="900" dirty="0">
                          <a:latin typeface="Cambria"/>
                          <a:cs typeface="Cambria"/>
                        </a:rPr>
                        <a:t>The H.E.A.R.T.</a:t>
                      </a:r>
                      <a:r>
                        <a:rPr lang="en-US" sz="900" baseline="0" dirty="0">
                          <a:latin typeface="Cambria"/>
                          <a:cs typeface="Cambria"/>
                        </a:rPr>
                        <a:t> of Communication</a:t>
                      </a:r>
                    </a:p>
                  </a:txBody>
                  <a:tcPr marL="68580" marR="68580" marT="34290" marB="3429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74705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1"/>
            <a:ext cx="9144000" cy="6857999"/>
          </a:xfrm>
          <a:prstGeom prst="rect">
            <a:avLst/>
          </a:prstGeom>
        </p:spPr>
      </p:pic>
      <p:sp>
        <p:nvSpPr>
          <p:cNvPr id="3" name="Title 2"/>
          <p:cNvSpPr>
            <a:spLocks noGrp="1"/>
          </p:cNvSpPr>
          <p:nvPr>
            <p:ph type="title"/>
          </p:nvPr>
        </p:nvSpPr>
        <p:spPr>
          <a:xfrm>
            <a:off x="2077376" y="337351"/>
            <a:ext cx="6437974" cy="1353339"/>
          </a:xfrm>
        </p:spPr>
        <p:txBody>
          <a:bodyPr/>
          <a:lstStyle/>
          <a:p>
            <a:pPr algn="ctr"/>
            <a:r>
              <a:rPr lang="en-US" b="1" i="1"/>
              <a:t>CA PRESIDENT’S CHAT</a:t>
            </a:r>
          </a:p>
        </p:txBody>
      </p:sp>
      <p:sp>
        <p:nvSpPr>
          <p:cNvPr id="4" name="Content Placeholder 3"/>
          <p:cNvSpPr>
            <a:spLocks noGrp="1"/>
          </p:cNvSpPr>
          <p:nvPr>
            <p:ph idx="1"/>
          </p:nvPr>
        </p:nvSpPr>
        <p:spPr>
          <a:xfrm>
            <a:off x="431074" y="1322363"/>
            <a:ext cx="8373292" cy="4706962"/>
          </a:xfrm>
        </p:spPr>
        <p:txBody>
          <a:bodyPr>
            <a:noAutofit/>
          </a:bodyPr>
          <a:lstStyle/>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r>
              <a:rPr lang="en-US"/>
              <a:t>Questions and Answers</a:t>
            </a:r>
          </a:p>
          <a:p>
            <a:pPr marL="0" indent="0">
              <a:buNone/>
            </a:pPr>
            <a:endParaRPr lang="en-US"/>
          </a:p>
          <a:p>
            <a:pPr lvl="1"/>
            <a:endParaRPr lang="en-US"/>
          </a:p>
          <a:p>
            <a:endParaRPr lang="en-US" sz="2600"/>
          </a:p>
        </p:txBody>
      </p:sp>
    </p:spTree>
    <p:extLst>
      <p:ext uri="{BB962C8B-B14F-4D97-AF65-F5344CB8AC3E}">
        <p14:creationId xmlns:p14="http://schemas.microsoft.com/office/powerpoint/2010/main" val="159688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dirty="0"/>
              <a:t>Area Directors Report</a:t>
            </a:r>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pPr lvl="1"/>
            <a:r>
              <a:rPr lang="en-US" sz="1800" dirty="0">
                <a:latin typeface="Times New Roman"/>
                <a:cs typeface="Times New Roman"/>
              </a:rPr>
              <a:t>I represented the Area at our National Headquarters at the </a:t>
            </a:r>
            <a:r>
              <a:rPr lang="en-US" sz="1800" dirty="0">
                <a:latin typeface="Times" pitchFamily="2" charset="0"/>
              </a:rPr>
              <a:t>inaugural</a:t>
            </a:r>
            <a:r>
              <a:rPr lang="en-US" sz="1800" dirty="0">
                <a:latin typeface="Times New Roman"/>
                <a:cs typeface="Times New Roman"/>
              </a:rPr>
              <a:t> dedication of co Founders photographs. The photos were a gift to the Arlington (VA) chapter who in turn gifted them to the organization.  All eight living Presidents were a part of the ceremony. I was the 9</a:t>
            </a:r>
            <a:r>
              <a:rPr lang="en-US" sz="1800" baseline="30000" dirty="0">
                <a:latin typeface="Times New Roman"/>
                <a:cs typeface="Times New Roman"/>
              </a:rPr>
              <a:t>th</a:t>
            </a:r>
            <a:r>
              <a:rPr lang="en-US" sz="1800" dirty="0">
                <a:latin typeface="Times New Roman"/>
                <a:cs typeface="Times New Roman"/>
              </a:rPr>
              <a:t> witness to the dedication.</a:t>
            </a:r>
          </a:p>
          <a:p>
            <a:pPr lvl="1"/>
            <a:r>
              <a:rPr lang="en-US" sz="1800" dirty="0">
                <a:latin typeface="Times New Roman"/>
                <a:cs typeface="Times New Roman"/>
              </a:rPr>
              <a:t>The new ritual was written by Link Cynthia Jenkins-Hightower, Shreveport (LA) and National Rituals Chair.  This new ritual is open to the public and can be used on the chapter level.</a:t>
            </a:r>
          </a:p>
          <a:p>
            <a:pPr lvl="1"/>
            <a:r>
              <a:rPr lang="en-US" sz="1800" dirty="0">
                <a:latin typeface="Times New Roman"/>
                <a:cs typeface="Times New Roman"/>
              </a:rPr>
              <a:t>On Friday night, at a “Heart Health” educational program for women in the DC Metropolitan area more than 1,000 individuals attended the “Red Dress” event.  Below is a picture including all eight living past national presidents of the Links, Incorporated.</a:t>
            </a:r>
          </a:p>
          <a:p>
            <a:pPr lvl="1"/>
            <a:r>
              <a:rPr lang="en-US" sz="1800" dirty="0">
                <a:latin typeface="Times New Roman"/>
                <a:cs typeface="Times New Roman"/>
              </a:rPr>
              <a:t>The first planning meeting for the 2019 Area Conference was held in Nashville in January.  The Nashville Cluster is in high gear and working very hard to plan an Area Conference that you will not soon forget.</a:t>
            </a:r>
          </a:p>
          <a:p>
            <a:pPr lvl="1"/>
            <a:endParaRPr lang="en-US" sz="1800" dirty="0">
              <a:latin typeface="Times New Roman"/>
              <a:cs typeface="Times New Roman"/>
            </a:endParaRPr>
          </a:p>
          <a:p>
            <a:pPr marL="0" indent="0">
              <a:buNone/>
            </a:pPr>
            <a:endParaRPr lang="en-US" sz="1400" dirty="0">
              <a:latin typeface="Times New Roman"/>
              <a:cs typeface="Times New Roman"/>
            </a:endParaRPr>
          </a:p>
        </p:txBody>
      </p:sp>
    </p:spTree>
    <p:extLst>
      <p:ext uri="{BB962C8B-B14F-4D97-AF65-F5344CB8AC3E}">
        <p14:creationId xmlns:p14="http://schemas.microsoft.com/office/powerpoint/2010/main" val="197101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a:t>Area Directors Report</a:t>
            </a:r>
          </a:p>
        </p:txBody>
      </p:sp>
      <p:sp>
        <p:nvSpPr>
          <p:cNvPr id="4" name="Content Placeholder 3"/>
          <p:cNvSpPr>
            <a:spLocks noGrp="1"/>
          </p:cNvSpPr>
          <p:nvPr>
            <p:ph idx="1"/>
          </p:nvPr>
        </p:nvSpPr>
        <p:spPr>
          <a:xfrm>
            <a:off x="645641" y="1457739"/>
            <a:ext cx="8373292" cy="5555623"/>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endParaRPr lang="en-US" sz="1800" dirty="0">
              <a:latin typeface="Times New Roman"/>
              <a:cs typeface="Times New Roman"/>
            </a:endParaRPr>
          </a:p>
          <a:p>
            <a:pPr lvl="1"/>
            <a:r>
              <a:rPr lang="en-US" sz="1800" dirty="0">
                <a:latin typeface="Times New Roman"/>
                <a:cs typeface="Times New Roman"/>
              </a:rPr>
              <a:t>Area Conferences are as follows:</a:t>
            </a:r>
          </a:p>
          <a:p>
            <a:pPr lvl="2"/>
            <a:r>
              <a:rPr lang="en-US" sz="1400" dirty="0">
                <a:latin typeface="Times New Roman"/>
                <a:cs typeface="Times New Roman"/>
              </a:rPr>
              <a:t>Eastern Area     April 24-28, 2019.  Atlantic City, NY</a:t>
            </a:r>
          </a:p>
          <a:p>
            <a:pPr lvl="2"/>
            <a:r>
              <a:rPr lang="en-US" sz="1400" dirty="0">
                <a:latin typeface="Times New Roman"/>
                <a:cs typeface="Times New Roman"/>
              </a:rPr>
              <a:t>Southern Area   May 1-6, 2019.      Orlando, FL </a:t>
            </a:r>
          </a:p>
          <a:p>
            <a:pPr lvl="2"/>
            <a:r>
              <a:rPr lang="en-US" sz="1400" dirty="0">
                <a:latin typeface="Times New Roman"/>
                <a:cs typeface="Times New Roman"/>
              </a:rPr>
              <a:t>Western Area    June 5-9, 2019.        Austin, TX</a:t>
            </a:r>
          </a:p>
          <a:p>
            <a:pPr lvl="2"/>
            <a:r>
              <a:rPr lang="en-US" sz="1400" dirty="0">
                <a:latin typeface="Times New Roman"/>
                <a:cs typeface="Times New Roman"/>
              </a:rPr>
              <a:t>Central Area.     July 31-August 4, 2019   Nashville, TN</a:t>
            </a:r>
          </a:p>
          <a:p>
            <a:pPr lvl="1"/>
            <a:r>
              <a:rPr lang="en-US" sz="1800" dirty="0">
                <a:latin typeface="Times New Roman"/>
                <a:cs typeface="Times New Roman"/>
              </a:rPr>
              <a:t>List of quilts contributors are attached.  No additional funds will be collected after March 1</a:t>
            </a:r>
            <a:r>
              <a:rPr lang="en-US" sz="1800" baseline="30000" dirty="0">
                <a:latin typeface="Times New Roman"/>
                <a:cs typeface="Times New Roman"/>
              </a:rPr>
              <a:t>st</a:t>
            </a:r>
            <a:endParaRPr lang="en-US" sz="1800" dirty="0">
              <a:latin typeface="Times New Roman"/>
              <a:cs typeface="Times New Roman"/>
            </a:endParaRPr>
          </a:p>
          <a:p>
            <a:pPr lvl="1"/>
            <a:r>
              <a:rPr lang="en-US" sz="1800" dirty="0">
                <a:latin typeface="Times New Roman"/>
                <a:cs typeface="Times New Roman"/>
              </a:rPr>
              <a:t>President’s please stay on the line after the chat is over for second session of President’s certification</a:t>
            </a:r>
          </a:p>
          <a:p>
            <a:pPr lvl="1"/>
            <a:endParaRPr lang="en-US" sz="1800" dirty="0">
              <a:latin typeface="Times New Roman"/>
              <a:cs typeface="Times New Roman"/>
            </a:endParaRPr>
          </a:p>
          <a:p>
            <a:pPr marL="914400" lvl="2" indent="0">
              <a:buNone/>
            </a:pPr>
            <a:r>
              <a:rPr lang="en-US" sz="1400" dirty="0">
                <a:latin typeface="Times New Roman"/>
                <a:cs typeface="Times New Roman"/>
              </a:rPr>
              <a:t> </a:t>
            </a:r>
          </a:p>
          <a:p>
            <a:pPr marL="914400" lvl="2" indent="0">
              <a:buNone/>
            </a:pPr>
            <a:endParaRPr lang="en-US" sz="1400" dirty="0">
              <a:latin typeface="Times New Roman"/>
              <a:cs typeface="Times New Roman"/>
            </a:endParaRPr>
          </a:p>
        </p:txBody>
      </p:sp>
    </p:spTree>
    <p:extLst>
      <p:ext uri="{BB962C8B-B14F-4D97-AF65-F5344CB8AC3E}">
        <p14:creationId xmlns:p14="http://schemas.microsoft.com/office/powerpoint/2010/main" val="257019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dirty="0"/>
              <a:t>Quilt Participants</a:t>
            </a:r>
          </a:p>
        </p:txBody>
      </p:sp>
      <p:sp>
        <p:nvSpPr>
          <p:cNvPr id="4" name="Content Placeholder 3"/>
          <p:cNvSpPr>
            <a:spLocks noGrp="1"/>
          </p:cNvSpPr>
          <p:nvPr>
            <p:ph idx="1"/>
          </p:nvPr>
        </p:nvSpPr>
        <p:spPr>
          <a:xfrm>
            <a:off x="645641" y="1457739"/>
            <a:ext cx="8373292" cy="5555623"/>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endParaRPr lang="en-US" sz="1800" dirty="0">
              <a:latin typeface="Times New Roman"/>
              <a:cs typeface="Times New Roman"/>
            </a:endParaRPr>
          </a:p>
          <a:p>
            <a:pPr marL="914400" lvl="2" indent="0">
              <a:buNone/>
            </a:pPr>
            <a:endParaRPr lang="en-US" sz="1400" dirty="0">
              <a:latin typeface="Times New Roman"/>
              <a:cs typeface="Times New Roman"/>
            </a:endParaRPr>
          </a:p>
        </p:txBody>
      </p:sp>
      <p:graphicFrame>
        <p:nvGraphicFramePr>
          <p:cNvPr id="6" name="Table 5">
            <a:extLst>
              <a:ext uri="{FF2B5EF4-FFF2-40B4-BE49-F238E27FC236}">
                <a16:creationId xmlns:a16="http://schemas.microsoft.com/office/drawing/2014/main" id="{ABE0A30A-C629-1744-A4C4-66B5793876F3}"/>
              </a:ext>
            </a:extLst>
          </p:cNvPr>
          <p:cNvGraphicFramePr>
            <a:graphicFrameLocks noGrp="1"/>
          </p:cNvGraphicFramePr>
          <p:nvPr>
            <p:extLst>
              <p:ext uri="{D42A27DB-BD31-4B8C-83A1-F6EECF244321}">
                <p14:modId xmlns:p14="http://schemas.microsoft.com/office/powerpoint/2010/main" val="1316115712"/>
              </p:ext>
            </p:extLst>
          </p:nvPr>
        </p:nvGraphicFramePr>
        <p:xfrm>
          <a:off x="1448726" y="1536055"/>
          <a:ext cx="6223661" cy="4736155"/>
        </p:xfrm>
        <a:graphic>
          <a:graphicData uri="http://schemas.openxmlformats.org/drawingml/2006/table">
            <a:tbl>
              <a:tblPr/>
              <a:tblGrid>
                <a:gridCol w="6223661">
                  <a:extLst>
                    <a:ext uri="{9D8B030D-6E8A-4147-A177-3AD203B41FA5}">
                      <a16:colId xmlns:a16="http://schemas.microsoft.com/office/drawing/2014/main" val="2956729863"/>
                    </a:ext>
                  </a:extLst>
                </a:gridCol>
              </a:tblGrid>
              <a:tr h="124882">
                <a:tc>
                  <a:txBody>
                    <a:bodyPr/>
                    <a:lstStyle/>
                    <a:p>
                      <a:pPr algn="ctr" fontAlgn="b"/>
                      <a:r>
                        <a:rPr lang="en-US" sz="700" b="0" i="0" u="none" strike="noStrike">
                          <a:solidFill>
                            <a:srgbClr val="000000"/>
                          </a:solidFill>
                          <a:effectLst/>
                          <a:latin typeface="Calibri" panose="020F0502020204030204" pitchFamily="34" charset="0"/>
                        </a:rPr>
                        <a:t>Ann Arbor</a:t>
                      </a:r>
                    </a:p>
                  </a:txBody>
                  <a:tcPr marL="6631" marR="6631" marT="6028" marB="0" anchor="b">
                    <a:lnL>
                      <a:noFill/>
                    </a:lnL>
                    <a:lnR>
                      <a:noFill/>
                    </a:lnR>
                    <a:lnT>
                      <a:noFill/>
                    </a:lnT>
                    <a:lnB>
                      <a:noFill/>
                    </a:lnB>
                  </a:tcPr>
                </a:tc>
                <a:extLst>
                  <a:ext uri="{0D108BD9-81ED-4DB2-BD59-A6C34878D82A}">
                    <a16:rowId xmlns:a16="http://schemas.microsoft.com/office/drawing/2014/main" val="2981552315"/>
                  </a:ext>
                </a:extLst>
              </a:tr>
              <a:tr h="144963">
                <a:tc>
                  <a:txBody>
                    <a:bodyPr/>
                    <a:lstStyle/>
                    <a:p>
                      <a:pPr algn="ctr" fontAlgn="b"/>
                      <a:r>
                        <a:rPr lang="en-US" sz="700" b="0" i="0" u="none" strike="noStrike">
                          <a:solidFill>
                            <a:srgbClr val="000000"/>
                          </a:solidFill>
                          <a:effectLst/>
                          <a:latin typeface="Calibri" panose="020F0502020204030204" pitchFamily="34" charset="0"/>
                        </a:rPr>
                        <a:t>Archway</a:t>
                      </a:r>
                    </a:p>
                  </a:txBody>
                  <a:tcPr marL="6631" marR="6631" marT="6028" marB="0" anchor="b">
                    <a:lnL>
                      <a:noFill/>
                    </a:lnL>
                    <a:lnR>
                      <a:noFill/>
                    </a:lnR>
                    <a:lnT>
                      <a:noFill/>
                    </a:lnT>
                    <a:lnB>
                      <a:noFill/>
                    </a:lnB>
                  </a:tcPr>
                </a:tc>
                <a:extLst>
                  <a:ext uri="{0D108BD9-81ED-4DB2-BD59-A6C34878D82A}">
                    <a16:rowId xmlns:a16="http://schemas.microsoft.com/office/drawing/2014/main" val="4263008021"/>
                  </a:ext>
                </a:extLst>
              </a:tr>
              <a:tr h="144963">
                <a:tc>
                  <a:txBody>
                    <a:bodyPr/>
                    <a:lstStyle/>
                    <a:p>
                      <a:pPr algn="ctr" fontAlgn="b"/>
                      <a:r>
                        <a:rPr lang="en-US" sz="700" b="0" i="0" u="none" strike="noStrike">
                          <a:solidFill>
                            <a:srgbClr val="000000"/>
                          </a:solidFill>
                          <a:effectLst/>
                          <a:latin typeface="Calibri" panose="020F0502020204030204" pitchFamily="34" charset="0"/>
                        </a:rPr>
                        <a:t>Chattanooga</a:t>
                      </a:r>
                    </a:p>
                  </a:txBody>
                  <a:tcPr marL="6631" marR="6631" marT="6028" marB="0" anchor="b">
                    <a:lnL>
                      <a:noFill/>
                    </a:lnL>
                    <a:lnR>
                      <a:noFill/>
                    </a:lnR>
                    <a:lnT>
                      <a:noFill/>
                    </a:lnT>
                    <a:lnB>
                      <a:noFill/>
                    </a:lnB>
                  </a:tcPr>
                </a:tc>
                <a:extLst>
                  <a:ext uri="{0D108BD9-81ED-4DB2-BD59-A6C34878D82A}">
                    <a16:rowId xmlns:a16="http://schemas.microsoft.com/office/drawing/2014/main" val="3948455834"/>
                  </a:ext>
                </a:extLst>
              </a:tr>
              <a:tr h="144963">
                <a:tc>
                  <a:txBody>
                    <a:bodyPr/>
                    <a:lstStyle/>
                    <a:p>
                      <a:pPr algn="ctr" fontAlgn="b"/>
                      <a:r>
                        <a:rPr lang="en-US" sz="700" b="0" i="0" u="none" strike="noStrike">
                          <a:solidFill>
                            <a:srgbClr val="000000"/>
                          </a:solidFill>
                          <a:effectLst/>
                          <a:latin typeface="Calibri" panose="020F0502020204030204" pitchFamily="34" charset="0"/>
                        </a:rPr>
                        <a:t>Chicago IL</a:t>
                      </a:r>
                    </a:p>
                  </a:txBody>
                  <a:tcPr marL="6631" marR="6631" marT="6028" marB="0" anchor="b">
                    <a:lnL>
                      <a:noFill/>
                    </a:lnL>
                    <a:lnR>
                      <a:noFill/>
                    </a:lnR>
                    <a:lnT>
                      <a:noFill/>
                    </a:lnT>
                    <a:lnB>
                      <a:noFill/>
                    </a:lnB>
                  </a:tcPr>
                </a:tc>
                <a:extLst>
                  <a:ext uri="{0D108BD9-81ED-4DB2-BD59-A6C34878D82A}">
                    <a16:rowId xmlns:a16="http://schemas.microsoft.com/office/drawing/2014/main" val="3243396805"/>
                  </a:ext>
                </a:extLst>
              </a:tr>
              <a:tr h="144963">
                <a:tc>
                  <a:txBody>
                    <a:bodyPr/>
                    <a:lstStyle/>
                    <a:p>
                      <a:pPr algn="ctr" fontAlgn="b"/>
                      <a:r>
                        <a:rPr lang="en-US" sz="700" b="0" i="0" u="none" strike="noStrike">
                          <a:solidFill>
                            <a:srgbClr val="000000"/>
                          </a:solidFill>
                          <a:effectLst/>
                          <a:latin typeface="Calibri" panose="020F0502020204030204" pitchFamily="34" charset="0"/>
                        </a:rPr>
                        <a:t>Cincinnati</a:t>
                      </a:r>
                    </a:p>
                  </a:txBody>
                  <a:tcPr marL="6631" marR="6631" marT="6028" marB="0" anchor="b">
                    <a:lnL>
                      <a:noFill/>
                    </a:lnL>
                    <a:lnR>
                      <a:noFill/>
                    </a:lnR>
                    <a:lnT>
                      <a:noFill/>
                    </a:lnT>
                    <a:lnB>
                      <a:noFill/>
                    </a:lnB>
                  </a:tcPr>
                </a:tc>
                <a:extLst>
                  <a:ext uri="{0D108BD9-81ED-4DB2-BD59-A6C34878D82A}">
                    <a16:rowId xmlns:a16="http://schemas.microsoft.com/office/drawing/2014/main" val="1351802121"/>
                  </a:ext>
                </a:extLst>
              </a:tr>
              <a:tr h="144963">
                <a:tc>
                  <a:txBody>
                    <a:bodyPr/>
                    <a:lstStyle/>
                    <a:p>
                      <a:pPr algn="ctr" fontAlgn="b"/>
                      <a:r>
                        <a:rPr lang="en-US" sz="700" b="0" i="0" u="none" strike="noStrike">
                          <a:solidFill>
                            <a:srgbClr val="000000"/>
                          </a:solidFill>
                          <a:effectLst/>
                          <a:latin typeface="Calibri" panose="020F0502020204030204" pitchFamily="34" charset="0"/>
                        </a:rPr>
                        <a:t>Circle City</a:t>
                      </a:r>
                    </a:p>
                  </a:txBody>
                  <a:tcPr marL="6631" marR="6631" marT="6028" marB="0" anchor="b">
                    <a:lnL>
                      <a:noFill/>
                    </a:lnL>
                    <a:lnR>
                      <a:noFill/>
                    </a:lnR>
                    <a:lnT>
                      <a:noFill/>
                    </a:lnT>
                    <a:lnB>
                      <a:noFill/>
                    </a:lnB>
                  </a:tcPr>
                </a:tc>
                <a:extLst>
                  <a:ext uri="{0D108BD9-81ED-4DB2-BD59-A6C34878D82A}">
                    <a16:rowId xmlns:a16="http://schemas.microsoft.com/office/drawing/2014/main" val="2621846712"/>
                  </a:ext>
                </a:extLst>
              </a:tr>
              <a:tr h="144963">
                <a:tc>
                  <a:txBody>
                    <a:bodyPr/>
                    <a:lstStyle/>
                    <a:p>
                      <a:pPr algn="ctr" fontAlgn="b"/>
                      <a:r>
                        <a:rPr lang="en-US" sz="700" b="0" i="0" u="none" strike="noStrike">
                          <a:solidFill>
                            <a:srgbClr val="000000"/>
                          </a:solidFill>
                          <a:effectLst/>
                          <a:latin typeface="Calibri" panose="020F0502020204030204" pitchFamily="34" charset="0"/>
                        </a:rPr>
                        <a:t>DesMoines</a:t>
                      </a:r>
                    </a:p>
                  </a:txBody>
                  <a:tcPr marL="6631" marR="6631" marT="6028" marB="0" anchor="b">
                    <a:lnL>
                      <a:noFill/>
                    </a:lnL>
                    <a:lnR>
                      <a:noFill/>
                    </a:lnR>
                    <a:lnT>
                      <a:noFill/>
                    </a:lnT>
                    <a:lnB>
                      <a:noFill/>
                    </a:lnB>
                  </a:tcPr>
                </a:tc>
                <a:extLst>
                  <a:ext uri="{0D108BD9-81ED-4DB2-BD59-A6C34878D82A}">
                    <a16:rowId xmlns:a16="http://schemas.microsoft.com/office/drawing/2014/main" val="3084037361"/>
                  </a:ext>
                </a:extLst>
              </a:tr>
              <a:tr h="144963">
                <a:tc>
                  <a:txBody>
                    <a:bodyPr/>
                    <a:lstStyle/>
                    <a:p>
                      <a:pPr algn="ctr" fontAlgn="b"/>
                      <a:r>
                        <a:rPr lang="en-US" sz="700" b="0" i="0" u="none" strike="noStrike">
                          <a:solidFill>
                            <a:srgbClr val="000000"/>
                          </a:solidFill>
                          <a:effectLst/>
                          <a:latin typeface="Calibri" panose="020F0502020204030204" pitchFamily="34" charset="0"/>
                        </a:rPr>
                        <a:t>Detroit</a:t>
                      </a:r>
                    </a:p>
                  </a:txBody>
                  <a:tcPr marL="6631" marR="6631" marT="6028" marB="0" anchor="b">
                    <a:lnL>
                      <a:noFill/>
                    </a:lnL>
                    <a:lnR>
                      <a:noFill/>
                    </a:lnR>
                    <a:lnT>
                      <a:noFill/>
                    </a:lnT>
                    <a:lnB>
                      <a:noFill/>
                    </a:lnB>
                  </a:tcPr>
                </a:tc>
                <a:extLst>
                  <a:ext uri="{0D108BD9-81ED-4DB2-BD59-A6C34878D82A}">
                    <a16:rowId xmlns:a16="http://schemas.microsoft.com/office/drawing/2014/main" val="4012151861"/>
                  </a:ext>
                </a:extLst>
              </a:tr>
              <a:tr h="144963">
                <a:tc>
                  <a:txBody>
                    <a:bodyPr/>
                    <a:lstStyle/>
                    <a:p>
                      <a:pPr algn="ctr" fontAlgn="b"/>
                      <a:r>
                        <a:rPr lang="en-US" sz="700" b="0" i="0" u="none" strike="noStrike">
                          <a:solidFill>
                            <a:srgbClr val="000000"/>
                          </a:solidFill>
                          <a:effectLst/>
                          <a:latin typeface="Calibri" panose="020F0502020204030204" pitchFamily="34" charset="0"/>
                        </a:rPr>
                        <a:t>Flint</a:t>
                      </a:r>
                    </a:p>
                  </a:txBody>
                  <a:tcPr marL="6631" marR="6631" marT="6028" marB="0" anchor="b">
                    <a:lnL>
                      <a:noFill/>
                    </a:lnL>
                    <a:lnR>
                      <a:noFill/>
                    </a:lnR>
                    <a:lnT>
                      <a:noFill/>
                    </a:lnT>
                    <a:lnB>
                      <a:noFill/>
                    </a:lnB>
                  </a:tcPr>
                </a:tc>
                <a:extLst>
                  <a:ext uri="{0D108BD9-81ED-4DB2-BD59-A6C34878D82A}">
                    <a16:rowId xmlns:a16="http://schemas.microsoft.com/office/drawing/2014/main" val="3616320015"/>
                  </a:ext>
                </a:extLst>
              </a:tr>
              <a:tr h="144963">
                <a:tc>
                  <a:txBody>
                    <a:bodyPr/>
                    <a:lstStyle/>
                    <a:p>
                      <a:pPr algn="ctr" fontAlgn="b"/>
                      <a:r>
                        <a:rPr lang="en-US" sz="700" b="0" i="0" u="none" strike="noStrike">
                          <a:solidFill>
                            <a:srgbClr val="000000"/>
                          </a:solidFill>
                          <a:effectLst/>
                          <a:latin typeface="Calibri" panose="020F0502020204030204" pitchFamily="34" charset="0"/>
                        </a:rPr>
                        <a:t>Fort Wayne</a:t>
                      </a:r>
                    </a:p>
                  </a:txBody>
                  <a:tcPr marL="6631" marR="6631" marT="6028" marB="0" anchor="b">
                    <a:lnL>
                      <a:noFill/>
                    </a:lnL>
                    <a:lnR>
                      <a:noFill/>
                    </a:lnR>
                    <a:lnT>
                      <a:noFill/>
                    </a:lnT>
                    <a:lnB>
                      <a:noFill/>
                    </a:lnB>
                  </a:tcPr>
                </a:tc>
                <a:extLst>
                  <a:ext uri="{0D108BD9-81ED-4DB2-BD59-A6C34878D82A}">
                    <a16:rowId xmlns:a16="http://schemas.microsoft.com/office/drawing/2014/main" val="1132111949"/>
                  </a:ext>
                </a:extLst>
              </a:tr>
              <a:tr h="144963">
                <a:tc>
                  <a:txBody>
                    <a:bodyPr/>
                    <a:lstStyle/>
                    <a:p>
                      <a:pPr algn="ctr" fontAlgn="b"/>
                      <a:r>
                        <a:rPr lang="en-US" sz="700" b="0" i="0" u="none" strike="noStrike">
                          <a:solidFill>
                            <a:srgbClr val="000000"/>
                          </a:solidFill>
                          <a:effectLst/>
                          <a:latin typeface="Calibri" panose="020F0502020204030204" pitchFamily="34" charset="0"/>
                        </a:rPr>
                        <a:t>Frankfro/Lexington</a:t>
                      </a:r>
                    </a:p>
                  </a:txBody>
                  <a:tcPr marL="6631" marR="6631" marT="6028" marB="0" anchor="b">
                    <a:lnL>
                      <a:noFill/>
                    </a:lnL>
                    <a:lnR>
                      <a:noFill/>
                    </a:lnR>
                    <a:lnT>
                      <a:noFill/>
                    </a:lnT>
                    <a:lnB>
                      <a:noFill/>
                    </a:lnB>
                  </a:tcPr>
                </a:tc>
                <a:extLst>
                  <a:ext uri="{0D108BD9-81ED-4DB2-BD59-A6C34878D82A}">
                    <a16:rowId xmlns:a16="http://schemas.microsoft.com/office/drawing/2014/main" val="4159556123"/>
                  </a:ext>
                </a:extLst>
              </a:tr>
              <a:tr h="144963">
                <a:tc>
                  <a:txBody>
                    <a:bodyPr/>
                    <a:lstStyle/>
                    <a:p>
                      <a:pPr algn="ctr" fontAlgn="b"/>
                      <a:r>
                        <a:rPr lang="en-US" sz="700" b="0" i="0" u="none" strike="noStrike">
                          <a:solidFill>
                            <a:srgbClr val="000000"/>
                          </a:solidFill>
                          <a:effectLst/>
                          <a:latin typeface="Calibri" panose="020F0502020204030204" pitchFamily="34" charset="0"/>
                        </a:rPr>
                        <a:t>Great Lakes</a:t>
                      </a:r>
                    </a:p>
                  </a:txBody>
                  <a:tcPr marL="6631" marR="6631" marT="6028" marB="0" anchor="b">
                    <a:lnL>
                      <a:noFill/>
                    </a:lnL>
                    <a:lnR>
                      <a:noFill/>
                    </a:lnR>
                    <a:lnT>
                      <a:noFill/>
                    </a:lnT>
                    <a:lnB>
                      <a:noFill/>
                    </a:lnB>
                  </a:tcPr>
                </a:tc>
                <a:extLst>
                  <a:ext uri="{0D108BD9-81ED-4DB2-BD59-A6C34878D82A}">
                    <a16:rowId xmlns:a16="http://schemas.microsoft.com/office/drawing/2014/main" val="3710147214"/>
                  </a:ext>
                </a:extLst>
              </a:tr>
              <a:tr h="144963">
                <a:tc>
                  <a:txBody>
                    <a:bodyPr/>
                    <a:lstStyle/>
                    <a:p>
                      <a:pPr algn="ctr" fontAlgn="b"/>
                      <a:r>
                        <a:rPr lang="en-US" sz="700" b="0" i="0" u="none" strike="noStrike">
                          <a:solidFill>
                            <a:srgbClr val="000000"/>
                          </a:solidFill>
                          <a:effectLst/>
                          <a:latin typeface="Calibri" panose="020F0502020204030204" pitchFamily="34" charset="0"/>
                        </a:rPr>
                        <a:t>Greater Kansas City</a:t>
                      </a:r>
                    </a:p>
                  </a:txBody>
                  <a:tcPr marL="6631" marR="6631" marT="6028" marB="0" anchor="b">
                    <a:lnL>
                      <a:noFill/>
                    </a:lnL>
                    <a:lnR>
                      <a:noFill/>
                    </a:lnR>
                    <a:lnT>
                      <a:noFill/>
                    </a:lnT>
                    <a:lnB>
                      <a:noFill/>
                    </a:lnB>
                  </a:tcPr>
                </a:tc>
                <a:extLst>
                  <a:ext uri="{0D108BD9-81ED-4DB2-BD59-A6C34878D82A}">
                    <a16:rowId xmlns:a16="http://schemas.microsoft.com/office/drawing/2014/main" val="221876688"/>
                  </a:ext>
                </a:extLst>
              </a:tr>
              <a:tr h="144963">
                <a:tc>
                  <a:txBody>
                    <a:bodyPr/>
                    <a:lstStyle/>
                    <a:p>
                      <a:pPr algn="ctr" fontAlgn="b"/>
                      <a:r>
                        <a:rPr lang="en-US" sz="700" b="0" i="0" u="none" strike="noStrike">
                          <a:solidFill>
                            <a:srgbClr val="000000"/>
                          </a:solidFill>
                          <a:effectLst/>
                          <a:latin typeface="Calibri" panose="020F0502020204030204" pitchFamily="34" charset="0"/>
                        </a:rPr>
                        <a:t>Harbor Lite</a:t>
                      </a:r>
                    </a:p>
                  </a:txBody>
                  <a:tcPr marL="6631" marR="6631" marT="6028" marB="0" anchor="b">
                    <a:lnL>
                      <a:noFill/>
                    </a:lnL>
                    <a:lnR>
                      <a:noFill/>
                    </a:lnR>
                    <a:lnT>
                      <a:noFill/>
                    </a:lnT>
                    <a:lnB>
                      <a:noFill/>
                    </a:lnB>
                  </a:tcPr>
                </a:tc>
                <a:extLst>
                  <a:ext uri="{0D108BD9-81ED-4DB2-BD59-A6C34878D82A}">
                    <a16:rowId xmlns:a16="http://schemas.microsoft.com/office/drawing/2014/main" val="975969873"/>
                  </a:ext>
                </a:extLst>
              </a:tr>
              <a:tr h="262383">
                <a:tc>
                  <a:txBody>
                    <a:bodyPr/>
                    <a:lstStyle/>
                    <a:p>
                      <a:pPr algn="ctr" fontAlgn="b"/>
                      <a:r>
                        <a:rPr lang="en-US" sz="700" b="0" i="0" u="none" strike="noStrike">
                          <a:solidFill>
                            <a:srgbClr val="000000"/>
                          </a:solidFill>
                          <a:effectLst/>
                          <a:latin typeface="Calibri" panose="020F0502020204030204" pitchFamily="34" charset="0"/>
                        </a:rPr>
                        <a:t>Hoffman Estate Chapter</a:t>
                      </a:r>
                    </a:p>
                  </a:txBody>
                  <a:tcPr marL="6631" marR="6631" marT="6028" marB="0" anchor="b">
                    <a:lnL>
                      <a:noFill/>
                    </a:lnL>
                    <a:lnR>
                      <a:noFill/>
                    </a:lnR>
                    <a:lnT>
                      <a:noFill/>
                    </a:lnT>
                    <a:lnB>
                      <a:noFill/>
                    </a:lnB>
                  </a:tcPr>
                </a:tc>
                <a:extLst>
                  <a:ext uri="{0D108BD9-81ED-4DB2-BD59-A6C34878D82A}">
                    <a16:rowId xmlns:a16="http://schemas.microsoft.com/office/drawing/2014/main" val="4256388001"/>
                  </a:ext>
                </a:extLst>
              </a:tr>
              <a:tr h="144963">
                <a:tc>
                  <a:txBody>
                    <a:bodyPr/>
                    <a:lstStyle/>
                    <a:p>
                      <a:pPr algn="ctr" fontAlgn="b"/>
                      <a:r>
                        <a:rPr lang="en-US" sz="700" b="0" i="0" u="none" strike="noStrike">
                          <a:solidFill>
                            <a:srgbClr val="000000"/>
                          </a:solidFill>
                          <a:effectLst/>
                          <a:latin typeface="Calibri" panose="020F0502020204030204" pitchFamily="34" charset="0"/>
                        </a:rPr>
                        <a:t>Kalamazoo</a:t>
                      </a:r>
                    </a:p>
                  </a:txBody>
                  <a:tcPr marL="6631" marR="6631" marT="6028" marB="0" anchor="b">
                    <a:lnL>
                      <a:noFill/>
                    </a:lnL>
                    <a:lnR>
                      <a:noFill/>
                    </a:lnR>
                    <a:lnT>
                      <a:noFill/>
                    </a:lnT>
                    <a:lnB>
                      <a:noFill/>
                    </a:lnB>
                  </a:tcPr>
                </a:tc>
                <a:extLst>
                  <a:ext uri="{0D108BD9-81ED-4DB2-BD59-A6C34878D82A}">
                    <a16:rowId xmlns:a16="http://schemas.microsoft.com/office/drawing/2014/main" val="1174573059"/>
                  </a:ext>
                </a:extLst>
              </a:tr>
              <a:tr h="144963">
                <a:tc>
                  <a:txBody>
                    <a:bodyPr/>
                    <a:lstStyle/>
                    <a:p>
                      <a:pPr algn="ctr" fontAlgn="b"/>
                      <a:r>
                        <a:rPr lang="en-US" sz="700" b="0" i="0" u="none" strike="noStrike">
                          <a:solidFill>
                            <a:srgbClr val="000000"/>
                          </a:solidFill>
                          <a:effectLst/>
                          <a:latin typeface="Calibri" panose="020F0502020204030204" pitchFamily="34" charset="0"/>
                        </a:rPr>
                        <a:t>Knoxville</a:t>
                      </a:r>
                    </a:p>
                  </a:txBody>
                  <a:tcPr marL="6631" marR="6631" marT="6028" marB="0" anchor="b">
                    <a:lnL>
                      <a:noFill/>
                    </a:lnL>
                    <a:lnR>
                      <a:noFill/>
                    </a:lnR>
                    <a:lnT>
                      <a:noFill/>
                    </a:lnT>
                    <a:lnB>
                      <a:noFill/>
                    </a:lnB>
                  </a:tcPr>
                </a:tc>
                <a:extLst>
                  <a:ext uri="{0D108BD9-81ED-4DB2-BD59-A6C34878D82A}">
                    <a16:rowId xmlns:a16="http://schemas.microsoft.com/office/drawing/2014/main" val="311145037"/>
                  </a:ext>
                </a:extLst>
              </a:tr>
              <a:tr h="144963">
                <a:tc>
                  <a:txBody>
                    <a:bodyPr/>
                    <a:lstStyle/>
                    <a:p>
                      <a:pPr algn="ctr" fontAlgn="b"/>
                      <a:r>
                        <a:rPr lang="en-US" sz="700" b="0" i="0" u="none" strike="noStrike">
                          <a:solidFill>
                            <a:srgbClr val="000000"/>
                          </a:solidFill>
                          <a:effectLst/>
                          <a:latin typeface="Calibri" panose="020F0502020204030204" pitchFamily="34" charset="0"/>
                        </a:rPr>
                        <a:t>Lake Shore</a:t>
                      </a:r>
                    </a:p>
                  </a:txBody>
                  <a:tcPr marL="6631" marR="6631" marT="6028" marB="0" anchor="b">
                    <a:lnL>
                      <a:noFill/>
                    </a:lnL>
                    <a:lnR>
                      <a:noFill/>
                    </a:lnR>
                    <a:lnT>
                      <a:noFill/>
                    </a:lnT>
                    <a:lnB>
                      <a:noFill/>
                    </a:lnB>
                  </a:tcPr>
                </a:tc>
                <a:extLst>
                  <a:ext uri="{0D108BD9-81ED-4DB2-BD59-A6C34878D82A}">
                    <a16:rowId xmlns:a16="http://schemas.microsoft.com/office/drawing/2014/main" val="380483776"/>
                  </a:ext>
                </a:extLst>
              </a:tr>
              <a:tr h="144963">
                <a:tc>
                  <a:txBody>
                    <a:bodyPr/>
                    <a:lstStyle/>
                    <a:p>
                      <a:pPr algn="ctr" fontAlgn="b"/>
                      <a:r>
                        <a:rPr lang="en-US" sz="700" b="0" i="0" u="none" strike="noStrike">
                          <a:solidFill>
                            <a:srgbClr val="000000"/>
                          </a:solidFill>
                          <a:effectLst/>
                          <a:latin typeface="Calibri" panose="020F0502020204030204" pitchFamily="34" charset="0"/>
                        </a:rPr>
                        <a:t>Minneapolos St Paul</a:t>
                      </a:r>
                    </a:p>
                  </a:txBody>
                  <a:tcPr marL="6631" marR="6631" marT="6028" marB="0" anchor="b">
                    <a:lnL>
                      <a:noFill/>
                    </a:lnL>
                    <a:lnR>
                      <a:noFill/>
                    </a:lnR>
                    <a:lnT>
                      <a:noFill/>
                    </a:lnT>
                    <a:lnB>
                      <a:noFill/>
                    </a:lnB>
                  </a:tcPr>
                </a:tc>
                <a:extLst>
                  <a:ext uri="{0D108BD9-81ED-4DB2-BD59-A6C34878D82A}">
                    <a16:rowId xmlns:a16="http://schemas.microsoft.com/office/drawing/2014/main" val="1565512470"/>
                  </a:ext>
                </a:extLst>
              </a:tr>
              <a:tr h="144963">
                <a:tc>
                  <a:txBody>
                    <a:bodyPr/>
                    <a:lstStyle/>
                    <a:p>
                      <a:pPr algn="ctr" fontAlgn="b"/>
                      <a:r>
                        <a:rPr lang="en-US" sz="700" b="0" i="0" u="none" strike="noStrike">
                          <a:solidFill>
                            <a:srgbClr val="000000"/>
                          </a:solidFill>
                          <a:effectLst/>
                          <a:latin typeface="Calibri" panose="020F0502020204030204" pitchFamily="34" charset="0"/>
                        </a:rPr>
                        <a:t>NW Arkansas</a:t>
                      </a:r>
                    </a:p>
                  </a:txBody>
                  <a:tcPr marL="6631" marR="6631" marT="6028" marB="0" anchor="b">
                    <a:lnL>
                      <a:noFill/>
                    </a:lnL>
                    <a:lnR>
                      <a:noFill/>
                    </a:lnR>
                    <a:lnT>
                      <a:noFill/>
                    </a:lnT>
                    <a:lnB>
                      <a:noFill/>
                    </a:lnB>
                  </a:tcPr>
                </a:tc>
                <a:extLst>
                  <a:ext uri="{0D108BD9-81ED-4DB2-BD59-A6C34878D82A}">
                    <a16:rowId xmlns:a16="http://schemas.microsoft.com/office/drawing/2014/main" val="3594902941"/>
                  </a:ext>
                </a:extLst>
              </a:tr>
              <a:tr h="144963">
                <a:tc>
                  <a:txBody>
                    <a:bodyPr/>
                    <a:lstStyle/>
                    <a:p>
                      <a:pPr algn="ctr" fontAlgn="b"/>
                      <a:r>
                        <a:rPr lang="en-US" sz="700" b="0" i="0" u="none" strike="noStrike">
                          <a:solidFill>
                            <a:srgbClr val="000000"/>
                          </a:solidFill>
                          <a:effectLst/>
                          <a:latin typeface="Calibri" panose="020F0502020204030204" pitchFamily="34" charset="0"/>
                        </a:rPr>
                        <a:t>Oklahoma</a:t>
                      </a:r>
                    </a:p>
                  </a:txBody>
                  <a:tcPr marL="6631" marR="6631" marT="6028" marB="0" anchor="b">
                    <a:lnL>
                      <a:noFill/>
                    </a:lnL>
                    <a:lnR>
                      <a:noFill/>
                    </a:lnR>
                    <a:lnT>
                      <a:noFill/>
                    </a:lnT>
                    <a:lnB>
                      <a:noFill/>
                    </a:lnB>
                  </a:tcPr>
                </a:tc>
                <a:extLst>
                  <a:ext uri="{0D108BD9-81ED-4DB2-BD59-A6C34878D82A}">
                    <a16:rowId xmlns:a16="http://schemas.microsoft.com/office/drawing/2014/main" val="1623559487"/>
                  </a:ext>
                </a:extLst>
              </a:tr>
              <a:tr h="144963">
                <a:tc>
                  <a:txBody>
                    <a:bodyPr/>
                    <a:lstStyle/>
                    <a:p>
                      <a:pPr algn="ctr" fontAlgn="b"/>
                      <a:r>
                        <a:rPr lang="en-US" sz="700" b="0" i="0" u="none" strike="noStrike">
                          <a:solidFill>
                            <a:srgbClr val="000000"/>
                          </a:solidFill>
                          <a:effectLst/>
                          <a:latin typeface="Calibri" panose="020F0502020204030204" pitchFamily="34" charset="0"/>
                        </a:rPr>
                        <a:t>Omaha</a:t>
                      </a:r>
                    </a:p>
                  </a:txBody>
                  <a:tcPr marL="6631" marR="6631" marT="6028" marB="0" anchor="b">
                    <a:lnL>
                      <a:noFill/>
                    </a:lnL>
                    <a:lnR>
                      <a:noFill/>
                    </a:lnR>
                    <a:lnT>
                      <a:noFill/>
                    </a:lnT>
                    <a:lnB>
                      <a:noFill/>
                    </a:lnB>
                  </a:tcPr>
                </a:tc>
                <a:extLst>
                  <a:ext uri="{0D108BD9-81ED-4DB2-BD59-A6C34878D82A}">
                    <a16:rowId xmlns:a16="http://schemas.microsoft.com/office/drawing/2014/main" val="109708502"/>
                  </a:ext>
                </a:extLst>
              </a:tr>
              <a:tr h="144963">
                <a:tc>
                  <a:txBody>
                    <a:bodyPr/>
                    <a:lstStyle/>
                    <a:p>
                      <a:pPr algn="ctr" fontAlgn="b"/>
                      <a:r>
                        <a:rPr lang="en-US" sz="700" b="0" i="0" u="none" strike="noStrike">
                          <a:solidFill>
                            <a:srgbClr val="000000"/>
                          </a:solidFill>
                          <a:effectLst/>
                          <a:latin typeface="Calibri" panose="020F0502020204030204" pitchFamily="34" charset="0"/>
                        </a:rPr>
                        <a:t>Parthenon</a:t>
                      </a:r>
                    </a:p>
                  </a:txBody>
                  <a:tcPr marL="6631" marR="6631" marT="6028" marB="0" anchor="b">
                    <a:lnL>
                      <a:noFill/>
                    </a:lnL>
                    <a:lnR>
                      <a:noFill/>
                    </a:lnR>
                    <a:lnT>
                      <a:noFill/>
                    </a:lnT>
                    <a:lnB>
                      <a:noFill/>
                    </a:lnB>
                  </a:tcPr>
                </a:tc>
                <a:extLst>
                  <a:ext uri="{0D108BD9-81ED-4DB2-BD59-A6C34878D82A}">
                    <a16:rowId xmlns:a16="http://schemas.microsoft.com/office/drawing/2014/main" val="2290125602"/>
                  </a:ext>
                </a:extLst>
              </a:tr>
              <a:tr h="144963">
                <a:tc>
                  <a:txBody>
                    <a:bodyPr/>
                    <a:lstStyle/>
                    <a:p>
                      <a:pPr algn="ctr" fontAlgn="b"/>
                      <a:r>
                        <a:rPr lang="en-US" sz="700" b="0" i="0" u="none" strike="noStrike">
                          <a:solidFill>
                            <a:srgbClr val="000000"/>
                          </a:solidFill>
                          <a:effectLst/>
                          <a:latin typeface="Calibri" panose="020F0502020204030204" pitchFamily="34" charset="0"/>
                        </a:rPr>
                        <a:t>Quad Cities</a:t>
                      </a:r>
                    </a:p>
                  </a:txBody>
                  <a:tcPr marL="6631" marR="6631" marT="6028" marB="0" anchor="b">
                    <a:lnL>
                      <a:noFill/>
                    </a:lnL>
                    <a:lnR>
                      <a:noFill/>
                    </a:lnR>
                    <a:lnT>
                      <a:noFill/>
                    </a:lnT>
                    <a:lnB>
                      <a:noFill/>
                    </a:lnB>
                  </a:tcPr>
                </a:tc>
                <a:extLst>
                  <a:ext uri="{0D108BD9-81ED-4DB2-BD59-A6C34878D82A}">
                    <a16:rowId xmlns:a16="http://schemas.microsoft.com/office/drawing/2014/main" val="3202642585"/>
                  </a:ext>
                </a:extLst>
              </a:tr>
              <a:tr h="144963">
                <a:tc>
                  <a:txBody>
                    <a:bodyPr/>
                    <a:lstStyle/>
                    <a:p>
                      <a:pPr algn="ctr" fontAlgn="b"/>
                      <a:r>
                        <a:rPr lang="en-US" sz="700" b="0" i="0" u="none" strike="noStrike">
                          <a:solidFill>
                            <a:srgbClr val="000000"/>
                          </a:solidFill>
                          <a:effectLst/>
                          <a:latin typeface="Calibri" panose="020F0502020204030204" pitchFamily="34" charset="0"/>
                        </a:rPr>
                        <a:t>River City</a:t>
                      </a:r>
                    </a:p>
                  </a:txBody>
                  <a:tcPr marL="6631" marR="6631" marT="6028" marB="0" anchor="b">
                    <a:lnL>
                      <a:noFill/>
                    </a:lnL>
                    <a:lnR>
                      <a:noFill/>
                    </a:lnR>
                    <a:lnT>
                      <a:noFill/>
                    </a:lnT>
                    <a:lnB>
                      <a:noFill/>
                    </a:lnB>
                  </a:tcPr>
                </a:tc>
                <a:extLst>
                  <a:ext uri="{0D108BD9-81ED-4DB2-BD59-A6C34878D82A}">
                    <a16:rowId xmlns:a16="http://schemas.microsoft.com/office/drawing/2014/main" val="3885882618"/>
                  </a:ext>
                </a:extLst>
              </a:tr>
              <a:tr h="144963">
                <a:tc>
                  <a:txBody>
                    <a:bodyPr/>
                    <a:lstStyle/>
                    <a:p>
                      <a:pPr algn="ctr" fontAlgn="b"/>
                      <a:r>
                        <a:rPr lang="en-US" sz="700" b="0" i="0" u="none" strike="noStrike">
                          <a:solidFill>
                            <a:srgbClr val="000000"/>
                          </a:solidFill>
                          <a:effectLst/>
                          <a:latin typeface="Calibri" panose="020F0502020204030204" pitchFamily="34" charset="0"/>
                        </a:rPr>
                        <a:t>South Suburban</a:t>
                      </a:r>
                    </a:p>
                  </a:txBody>
                  <a:tcPr marL="6631" marR="6631" marT="6028" marB="0" anchor="b">
                    <a:lnL>
                      <a:noFill/>
                    </a:lnL>
                    <a:lnR>
                      <a:noFill/>
                    </a:lnR>
                    <a:lnT>
                      <a:noFill/>
                    </a:lnT>
                    <a:lnB>
                      <a:noFill/>
                    </a:lnB>
                  </a:tcPr>
                </a:tc>
                <a:extLst>
                  <a:ext uri="{0D108BD9-81ED-4DB2-BD59-A6C34878D82A}">
                    <a16:rowId xmlns:a16="http://schemas.microsoft.com/office/drawing/2014/main" val="2332475806"/>
                  </a:ext>
                </a:extLst>
              </a:tr>
              <a:tr h="144963">
                <a:tc>
                  <a:txBody>
                    <a:bodyPr/>
                    <a:lstStyle/>
                    <a:p>
                      <a:pPr algn="ctr" fontAlgn="b"/>
                      <a:r>
                        <a:rPr lang="en-US" sz="700" b="0" i="0" u="none" strike="noStrike">
                          <a:solidFill>
                            <a:srgbClr val="000000"/>
                          </a:solidFill>
                          <a:effectLst/>
                          <a:latin typeface="Calibri" panose="020F0502020204030204" pitchFamily="34" charset="0"/>
                        </a:rPr>
                        <a:t>Springfield </a:t>
                      </a:r>
                    </a:p>
                  </a:txBody>
                  <a:tcPr marL="6631" marR="6631" marT="6028" marB="0" anchor="b">
                    <a:lnL>
                      <a:noFill/>
                    </a:lnL>
                    <a:lnR>
                      <a:noFill/>
                    </a:lnR>
                    <a:lnT>
                      <a:noFill/>
                    </a:lnT>
                    <a:lnB>
                      <a:noFill/>
                    </a:lnB>
                  </a:tcPr>
                </a:tc>
                <a:extLst>
                  <a:ext uri="{0D108BD9-81ED-4DB2-BD59-A6C34878D82A}">
                    <a16:rowId xmlns:a16="http://schemas.microsoft.com/office/drawing/2014/main" val="1177178061"/>
                  </a:ext>
                </a:extLst>
              </a:tr>
              <a:tr h="144963">
                <a:tc>
                  <a:txBody>
                    <a:bodyPr/>
                    <a:lstStyle/>
                    <a:p>
                      <a:pPr algn="ctr" fontAlgn="b"/>
                      <a:r>
                        <a:rPr lang="en-US" sz="700" b="0" i="0" u="none" strike="noStrike">
                          <a:solidFill>
                            <a:srgbClr val="000000"/>
                          </a:solidFill>
                          <a:effectLst/>
                          <a:latin typeface="Calibri" panose="020F0502020204030204" pitchFamily="34" charset="0"/>
                        </a:rPr>
                        <a:t>Topeka</a:t>
                      </a:r>
                    </a:p>
                  </a:txBody>
                  <a:tcPr marL="6631" marR="6631" marT="6028" marB="0" anchor="b">
                    <a:lnL>
                      <a:noFill/>
                    </a:lnL>
                    <a:lnR>
                      <a:noFill/>
                    </a:lnR>
                    <a:lnT>
                      <a:noFill/>
                    </a:lnT>
                    <a:lnB>
                      <a:noFill/>
                    </a:lnB>
                  </a:tcPr>
                </a:tc>
                <a:extLst>
                  <a:ext uri="{0D108BD9-81ED-4DB2-BD59-A6C34878D82A}">
                    <a16:rowId xmlns:a16="http://schemas.microsoft.com/office/drawing/2014/main" val="710323166"/>
                  </a:ext>
                </a:extLst>
              </a:tr>
              <a:tr h="144963">
                <a:tc>
                  <a:txBody>
                    <a:bodyPr/>
                    <a:lstStyle/>
                    <a:p>
                      <a:pPr algn="ctr" fontAlgn="b"/>
                      <a:r>
                        <a:rPr lang="en-US" sz="700" b="0" i="0" u="none" strike="noStrike">
                          <a:solidFill>
                            <a:srgbClr val="000000"/>
                          </a:solidFill>
                          <a:effectLst/>
                          <a:latin typeface="Calibri" panose="020F0502020204030204" pitchFamily="34" charset="0"/>
                        </a:rPr>
                        <a:t>Twin Rivers</a:t>
                      </a:r>
                    </a:p>
                  </a:txBody>
                  <a:tcPr marL="6631" marR="6631" marT="6028" marB="0" anchor="b">
                    <a:lnL>
                      <a:noFill/>
                    </a:lnL>
                    <a:lnR>
                      <a:noFill/>
                    </a:lnR>
                    <a:lnT>
                      <a:noFill/>
                    </a:lnT>
                    <a:lnB>
                      <a:noFill/>
                    </a:lnB>
                  </a:tcPr>
                </a:tc>
                <a:extLst>
                  <a:ext uri="{0D108BD9-81ED-4DB2-BD59-A6C34878D82A}">
                    <a16:rowId xmlns:a16="http://schemas.microsoft.com/office/drawing/2014/main" val="344940208"/>
                  </a:ext>
                </a:extLst>
              </a:tr>
              <a:tr h="144963">
                <a:tc>
                  <a:txBody>
                    <a:bodyPr/>
                    <a:lstStyle/>
                    <a:p>
                      <a:pPr algn="ctr" fontAlgn="b"/>
                      <a:r>
                        <a:rPr lang="en-US" sz="700" b="0" i="0" u="none" strike="noStrike">
                          <a:solidFill>
                            <a:srgbClr val="000000"/>
                          </a:solidFill>
                          <a:effectLst/>
                          <a:latin typeface="Calibri" panose="020F0502020204030204" pitchFamily="34" charset="0"/>
                        </a:rPr>
                        <a:t>Wilberforce</a:t>
                      </a:r>
                    </a:p>
                  </a:txBody>
                  <a:tcPr marL="6631" marR="6631" marT="6028" marB="0" anchor="b">
                    <a:lnL>
                      <a:noFill/>
                    </a:lnL>
                    <a:lnR>
                      <a:noFill/>
                    </a:lnR>
                    <a:lnT>
                      <a:noFill/>
                    </a:lnT>
                    <a:lnB>
                      <a:noFill/>
                    </a:lnB>
                  </a:tcPr>
                </a:tc>
                <a:extLst>
                  <a:ext uri="{0D108BD9-81ED-4DB2-BD59-A6C34878D82A}">
                    <a16:rowId xmlns:a16="http://schemas.microsoft.com/office/drawing/2014/main" val="1684215171"/>
                  </a:ext>
                </a:extLst>
              </a:tr>
              <a:tr h="144963">
                <a:tc>
                  <a:txBody>
                    <a:bodyPr/>
                    <a:lstStyle/>
                    <a:p>
                      <a:pPr algn="ctr" fontAlgn="b"/>
                      <a:r>
                        <a:rPr lang="en-US" sz="700" b="0" i="0" u="none" strike="noStrike">
                          <a:solidFill>
                            <a:srgbClr val="000000"/>
                          </a:solidFill>
                          <a:effectLst/>
                          <a:latin typeface="Calibri" panose="020F0502020204030204" pitchFamily="34" charset="0"/>
                        </a:rPr>
                        <a:t>Windy City</a:t>
                      </a:r>
                    </a:p>
                  </a:txBody>
                  <a:tcPr marL="6631" marR="6631" marT="6028" marB="0" anchor="b">
                    <a:lnL>
                      <a:noFill/>
                    </a:lnL>
                    <a:lnR>
                      <a:noFill/>
                    </a:lnR>
                    <a:lnT>
                      <a:noFill/>
                    </a:lnT>
                    <a:lnB>
                      <a:noFill/>
                    </a:lnB>
                  </a:tcPr>
                </a:tc>
                <a:extLst>
                  <a:ext uri="{0D108BD9-81ED-4DB2-BD59-A6C34878D82A}">
                    <a16:rowId xmlns:a16="http://schemas.microsoft.com/office/drawing/2014/main" val="354124305"/>
                  </a:ext>
                </a:extLst>
              </a:tr>
              <a:tr h="144963">
                <a:tc>
                  <a:txBody>
                    <a:bodyPr/>
                    <a:lstStyle/>
                    <a:p>
                      <a:pPr algn="ctr" fontAlgn="b"/>
                      <a:r>
                        <a:rPr lang="en-US" sz="700" b="0" i="0" u="none" strike="noStrike" dirty="0">
                          <a:solidFill>
                            <a:srgbClr val="000000"/>
                          </a:solidFill>
                          <a:effectLst/>
                          <a:latin typeface="Calibri" panose="020F0502020204030204" pitchFamily="34" charset="0"/>
                        </a:rPr>
                        <a:t>Youngstown</a:t>
                      </a:r>
                    </a:p>
                  </a:txBody>
                  <a:tcPr marL="6631" marR="6631" marT="6028" marB="0" anchor="b">
                    <a:lnL>
                      <a:noFill/>
                    </a:lnL>
                    <a:lnR>
                      <a:noFill/>
                    </a:lnR>
                    <a:lnT>
                      <a:noFill/>
                    </a:lnT>
                    <a:lnB>
                      <a:noFill/>
                    </a:lnB>
                  </a:tcPr>
                </a:tc>
                <a:extLst>
                  <a:ext uri="{0D108BD9-81ED-4DB2-BD59-A6C34878D82A}">
                    <a16:rowId xmlns:a16="http://schemas.microsoft.com/office/drawing/2014/main" val="3059852709"/>
                  </a:ext>
                </a:extLst>
              </a:tr>
            </a:tbl>
          </a:graphicData>
        </a:graphic>
      </p:graphicFrame>
    </p:spTree>
    <p:extLst>
      <p:ext uri="{BB962C8B-B14F-4D97-AF65-F5344CB8AC3E}">
        <p14:creationId xmlns:p14="http://schemas.microsoft.com/office/powerpoint/2010/main" val="147663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a:t>Area Directors Report</a:t>
            </a:r>
          </a:p>
        </p:txBody>
      </p:sp>
      <p:sp>
        <p:nvSpPr>
          <p:cNvPr id="4" name="Content Placeholder 3"/>
          <p:cNvSpPr>
            <a:spLocks noGrp="1"/>
          </p:cNvSpPr>
          <p:nvPr>
            <p:ph idx="1"/>
          </p:nvPr>
        </p:nvSpPr>
        <p:spPr>
          <a:xfrm>
            <a:off x="645641" y="1457739"/>
            <a:ext cx="8373292" cy="5555623"/>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r>
              <a:rPr lang="en-US" sz="1400" dirty="0"/>
              <a:t>The Links London (UK) Chapter invite you to attend the world's most glamorous racing day - Ladies Day at Royal Ascot. This is renowned for being the biggest day on the British social and sporting calendar, and we are delighted to host our Link sisters to be a part of this exciting occasion. This will be a fantastic day to join the regal tradition, pageantry but more importantly to strengthen our friendships</a:t>
            </a:r>
          </a:p>
          <a:p>
            <a:pPr marL="0" indent="0">
              <a:buNone/>
            </a:pPr>
            <a:r>
              <a:rPr lang="en-US" sz="1400" dirty="0"/>
              <a:t>In addition to Ladies day at Royal Ascot, we will also host a number of other events over the course of 4 days in London. The Itinerary starts on the 19 June until the 22nd June 2019.</a:t>
            </a:r>
            <a:br>
              <a:rPr lang="en-US" sz="1400" dirty="0"/>
            </a:br>
            <a:endParaRPr lang="en-US" sz="1400" dirty="0"/>
          </a:p>
          <a:p>
            <a:pPr marL="0" indent="0">
              <a:buNone/>
            </a:pPr>
            <a:r>
              <a:rPr lang="en-US" sz="1400" dirty="0"/>
              <a:t>Tickets can be purchased here:</a:t>
            </a:r>
          </a:p>
          <a:p>
            <a:pPr marL="0" indent="0">
              <a:buNone/>
            </a:pPr>
            <a:r>
              <a:rPr lang="en-US" sz="1400" dirty="0">
                <a:hlinkClick r:id="rId3"/>
              </a:rPr>
              <a:t>https://linksroyalascot.shoobs.com/</a:t>
            </a:r>
            <a:endParaRPr lang="en-US" sz="1400" dirty="0"/>
          </a:p>
          <a:p>
            <a:pPr marL="0" indent="0">
              <a:buNone/>
            </a:pPr>
            <a:r>
              <a:rPr lang="en-US" sz="1400" dirty="0"/>
              <a:t>Itinerary</a:t>
            </a:r>
            <a:br>
              <a:rPr lang="en-US" sz="1400" dirty="0"/>
            </a:br>
            <a:r>
              <a:rPr lang="en-US" sz="1400" dirty="0"/>
              <a:t>19 June </a:t>
            </a:r>
          </a:p>
          <a:p>
            <a:pPr marL="0" indent="0">
              <a:buNone/>
            </a:pPr>
            <a:r>
              <a:rPr lang="en-US" sz="1400" dirty="0"/>
              <a:t>Champagne Reception &amp; Luxury brands shopping (Included In Ticket Price)</a:t>
            </a:r>
            <a:br>
              <a:rPr lang="en-US" sz="1400" dirty="0"/>
            </a:br>
            <a:endParaRPr lang="en-US" sz="1400" dirty="0"/>
          </a:p>
          <a:p>
            <a:r>
              <a:rPr lang="en-US" sz="1400" dirty="0"/>
              <a:t>The Links London (UK) Chapter welcomes you to London with a Champagne Reception in Mayfair, the heart of Luxurious London. Please join us for an evening of Live Jazz, whilst enjoying the finest champagne, gin cocktails and hors d'oeuvre. During the evening, there will be a number of luxury brands showcasing just for you, giving you the opportunity of a fabulous personal shopping experience. </a:t>
            </a:r>
          </a:p>
          <a:p>
            <a:br>
              <a:rPr lang="en-US" sz="1400" dirty="0"/>
            </a:br>
            <a:endParaRPr lang="en-US" sz="1400" dirty="0"/>
          </a:p>
        </p:txBody>
      </p:sp>
    </p:spTree>
    <p:extLst>
      <p:ext uri="{BB962C8B-B14F-4D97-AF65-F5344CB8AC3E}">
        <p14:creationId xmlns:p14="http://schemas.microsoft.com/office/powerpoint/2010/main" val="416082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a:t>Area Directors Report</a:t>
            </a:r>
          </a:p>
        </p:txBody>
      </p:sp>
      <p:sp>
        <p:nvSpPr>
          <p:cNvPr id="4" name="Content Placeholder 3"/>
          <p:cNvSpPr>
            <a:spLocks noGrp="1"/>
          </p:cNvSpPr>
          <p:nvPr>
            <p:ph idx="1"/>
          </p:nvPr>
        </p:nvSpPr>
        <p:spPr>
          <a:xfrm>
            <a:off x="645641" y="1457739"/>
            <a:ext cx="8373292" cy="5555623"/>
          </a:xfrm>
        </p:spPr>
        <p:txBody>
          <a:bodyPr>
            <a:noAutofit/>
          </a:bodyPr>
          <a:lstStyle/>
          <a:p>
            <a:pPr marL="0" indent="0">
              <a:buNone/>
            </a:pPr>
            <a:endParaRPr lang="en-US" sz="1800" dirty="0">
              <a:latin typeface="Times New Roman"/>
              <a:cs typeface="Times New Roman"/>
            </a:endParaRPr>
          </a:p>
          <a:p>
            <a:pPr marL="0" indent="0">
              <a:buNone/>
            </a:pPr>
            <a:r>
              <a:rPr lang="en-US" sz="1400" dirty="0"/>
              <a:t>20 June</a:t>
            </a:r>
          </a:p>
          <a:p>
            <a:pPr marL="0" indent="0">
              <a:buNone/>
            </a:pPr>
            <a:r>
              <a:rPr lang="en-US" sz="1400" dirty="0"/>
              <a:t>Historical Royal Ascot Ladies Day (Included In Ticket Price)</a:t>
            </a:r>
          </a:p>
          <a:p>
            <a:pPr marL="0" indent="0">
              <a:buNone/>
            </a:pPr>
            <a:r>
              <a:rPr lang="en-US" sz="1400" dirty="0"/>
              <a:t>Our fabulous day at Royal Ascot will include:</a:t>
            </a:r>
          </a:p>
          <a:p>
            <a:pPr marL="0" indent="0">
              <a:buNone/>
            </a:pPr>
            <a:r>
              <a:rPr lang="en-US" sz="1400" dirty="0"/>
              <a:t>Return luxury coach transport to Royal Ascot from London</a:t>
            </a:r>
          </a:p>
          <a:p>
            <a:pPr marL="0" indent="0">
              <a:buNone/>
            </a:pPr>
            <a:r>
              <a:rPr lang="en-US" sz="1400" dirty="0"/>
              <a:t>Welcome to the Royal Ascot Village </a:t>
            </a:r>
            <a:r>
              <a:rPr lang="en-US" sz="1400" dirty="0" err="1"/>
              <a:t>EnclosurePimm’s</a:t>
            </a:r>
            <a:r>
              <a:rPr lang="en-US" sz="1400" dirty="0"/>
              <a:t> No1 drinks reception ( Complimentary beer, wine, spirits &amp; soft drinks)</a:t>
            </a:r>
          </a:p>
          <a:p>
            <a:pPr marL="0" indent="0">
              <a:buNone/>
            </a:pPr>
            <a:r>
              <a:rPr lang="en-US" sz="1400" dirty="0"/>
              <a:t> Four-course luncheon </a:t>
            </a:r>
          </a:p>
          <a:p>
            <a:pPr marL="0" indent="0">
              <a:buNone/>
            </a:pPr>
            <a:r>
              <a:rPr lang="en-US" sz="1400" dirty="0"/>
              <a:t>The Royal Procession </a:t>
            </a:r>
          </a:p>
          <a:p>
            <a:pPr marL="0" indent="0">
              <a:buNone/>
            </a:pPr>
            <a:r>
              <a:rPr lang="en-US" sz="1400" dirty="0"/>
              <a:t>Enjoy the spectacular Racing (With prizes </a:t>
            </a:r>
            <a:r>
              <a:rPr lang="en-US" sz="1400" dirty="0" err="1"/>
              <a:t>totalling</a:t>
            </a:r>
            <a:r>
              <a:rPr lang="en-US" sz="1400" dirty="0"/>
              <a:t> more than £7 million)</a:t>
            </a:r>
          </a:p>
          <a:p>
            <a:pPr marL="0" indent="0">
              <a:buNone/>
            </a:pPr>
            <a:r>
              <a:rPr lang="en-US" sz="1400" dirty="0"/>
              <a:t>Afternoon tea served from buffet stations</a:t>
            </a:r>
          </a:p>
          <a:p>
            <a:pPr marL="0" indent="0">
              <a:buNone/>
            </a:pPr>
            <a:r>
              <a:rPr lang="en-US" sz="1400" dirty="0"/>
              <a:t>Entertainment, an array of live music acts</a:t>
            </a:r>
          </a:p>
          <a:p>
            <a:pPr marL="0" indent="0">
              <a:buNone/>
            </a:pPr>
            <a:r>
              <a:rPr lang="en-US" sz="1400" dirty="0"/>
              <a:t>22 June</a:t>
            </a:r>
          </a:p>
          <a:p>
            <a:pPr marL="0" indent="0">
              <a:buNone/>
            </a:pPr>
            <a:r>
              <a:rPr lang="en-US" sz="1400" dirty="0"/>
              <a:t>Yacht cruise on the Silver Sturgeon (Included In Ticket Price)Enjoy 4 hours of pure luxury while cruising down London's River Thames. You will enjoy London scenic skyline and historic buildings, whilst enjoying a  3 Course meal served and Champagne.</a:t>
            </a:r>
          </a:p>
          <a:p>
            <a:pPr marL="0" indent="0">
              <a:buNone/>
            </a:pPr>
            <a:br>
              <a:rPr lang="en-US" sz="1400" dirty="0"/>
            </a:br>
            <a:br>
              <a:rPr lang="en-US" sz="1400" dirty="0"/>
            </a:br>
            <a:endParaRPr lang="en-US" sz="1400" dirty="0"/>
          </a:p>
          <a:p>
            <a:pPr marL="0" indent="0">
              <a:buNone/>
            </a:pPr>
            <a:br>
              <a:rPr lang="en-US" sz="1400" dirty="0"/>
            </a:br>
            <a:endParaRPr lang="en-US" sz="1400" dirty="0"/>
          </a:p>
        </p:txBody>
      </p:sp>
    </p:spTree>
    <p:extLst>
      <p:ext uri="{BB962C8B-B14F-4D97-AF65-F5344CB8AC3E}">
        <p14:creationId xmlns:p14="http://schemas.microsoft.com/office/powerpoint/2010/main" val="301733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a:t>Area Directors Report</a:t>
            </a:r>
          </a:p>
        </p:txBody>
      </p:sp>
      <p:sp>
        <p:nvSpPr>
          <p:cNvPr id="4" name="Content Placeholder 3"/>
          <p:cNvSpPr>
            <a:spLocks noGrp="1"/>
          </p:cNvSpPr>
          <p:nvPr>
            <p:ph idx="1"/>
          </p:nvPr>
        </p:nvSpPr>
        <p:spPr>
          <a:xfrm>
            <a:off x="200025" y="1457739"/>
            <a:ext cx="8818908" cy="5555623"/>
          </a:xfrm>
        </p:spPr>
        <p:txBody>
          <a:bodyPr>
            <a:noAutofit/>
          </a:bodyPr>
          <a:lstStyle/>
          <a:p>
            <a:pPr marL="0" indent="0">
              <a:buNone/>
            </a:pPr>
            <a:r>
              <a:rPr lang="en-US" sz="1200" dirty="0"/>
              <a:t>21 June</a:t>
            </a:r>
          </a:p>
          <a:p>
            <a:pPr marL="0" indent="0">
              <a:buNone/>
            </a:pPr>
            <a:r>
              <a:rPr lang="en-US" sz="1200" dirty="0"/>
              <a:t>Experience London Day  ( Add </a:t>
            </a:r>
            <a:r>
              <a:rPr lang="en-US" sz="1200" dirty="0" err="1"/>
              <a:t>ons</a:t>
            </a:r>
            <a:r>
              <a:rPr lang="en-US" sz="1200" dirty="0"/>
              <a:t> - Optional purchase, not included in ticket )</a:t>
            </a:r>
          </a:p>
          <a:p>
            <a:pPr marL="0" indent="0">
              <a:buNone/>
            </a:pPr>
            <a:r>
              <a:rPr lang="en-US" sz="1200" dirty="0"/>
              <a:t>In addition to our 3 day set schedule, we invite you to experience some of London's fantastic sites on the 21st June. Each activity is an optional add on and not included in the set ticket price. </a:t>
            </a:r>
          </a:p>
          <a:p>
            <a:pPr marL="0" indent="0">
              <a:buNone/>
            </a:pPr>
            <a:r>
              <a:rPr lang="en-US" sz="1200" dirty="0"/>
              <a:t>Please register your interest at </a:t>
            </a:r>
            <a:r>
              <a:rPr lang="en-US" sz="1200" dirty="0">
                <a:hlinkClick r:id="rId3"/>
              </a:rPr>
              <a:t>nationsladies@nationsladies.org.uk</a:t>
            </a:r>
            <a:r>
              <a:rPr lang="en-US" sz="1200" dirty="0"/>
              <a:t> for one of the following Add-ons and further information with regard to bookings will be released shortly. </a:t>
            </a:r>
          </a:p>
          <a:p>
            <a:pPr marL="0" indent="0">
              <a:buNone/>
            </a:pPr>
            <a:r>
              <a:rPr lang="en-US" sz="1200" dirty="0"/>
              <a:t>Option A) Sightseeing Bus Tour serving high tea on board. </a:t>
            </a:r>
          </a:p>
          <a:p>
            <a:pPr marL="0" indent="0">
              <a:buNone/>
            </a:pPr>
            <a:r>
              <a:rPr lang="en-US" sz="1200" dirty="0"/>
              <a:t>Option B) Wine Tasting, and afternoon tea at the Strafford Hotel London.</a:t>
            </a:r>
          </a:p>
          <a:p>
            <a:pPr marL="0" indent="0">
              <a:buNone/>
            </a:pPr>
            <a:r>
              <a:rPr lang="en-US" sz="1200" dirty="0"/>
              <a:t>Option C) Clay Pigeons Shooting at a Country Estate.</a:t>
            </a:r>
          </a:p>
          <a:p>
            <a:pPr marL="0" indent="0">
              <a:buNone/>
            </a:pPr>
            <a:r>
              <a:rPr lang="en-US" sz="1200" dirty="0"/>
              <a:t>What to Wear</a:t>
            </a:r>
          </a:p>
          <a:p>
            <a:pPr marL="0" indent="0">
              <a:buNone/>
            </a:pPr>
            <a:r>
              <a:rPr lang="en-US" sz="1200" dirty="0"/>
              <a:t>Dress to Impress! At Royal Ascot, attendees are encouraged to dress in a manner as befits a formal occasion. Ladies are required to wear a hat, and Gentlemen a suit and tie. Strapless or sheer strap dresses and tops are not permitted; Trouser suits and jumpsuits must be full-length; Midriffs must be covered; Shorts are not permitted; Jeans and trainers are not permitted; Bow ties and cravats are not permitted.</a:t>
            </a:r>
          </a:p>
          <a:p>
            <a:pPr marL="0" indent="0">
              <a:buNone/>
            </a:pPr>
            <a:r>
              <a:rPr lang="en-US" sz="1200" dirty="0"/>
              <a:t>Hotels</a:t>
            </a:r>
          </a:p>
          <a:p>
            <a:pPr marL="0" indent="0">
              <a:buNone/>
            </a:pPr>
            <a:r>
              <a:rPr lang="en-US" sz="1200" dirty="0"/>
              <a:t>Please find attached our list of recommended hotels here</a:t>
            </a:r>
          </a:p>
          <a:p>
            <a:pPr marL="0" indent="0">
              <a:buNone/>
            </a:pPr>
            <a:r>
              <a:rPr lang="en-US" sz="1200" dirty="0"/>
              <a:t>The Links London (UK) Chapter are so excited to host you in London! If you have any further questions, please contact </a:t>
            </a:r>
            <a:r>
              <a:rPr lang="en-US" sz="1200" dirty="0">
                <a:hlinkClick r:id="rId3"/>
              </a:rPr>
              <a:t>nationsladies@nationsladies.org.uk</a:t>
            </a:r>
            <a:br>
              <a:rPr lang="en-US" sz="1200" dirty="0"/>
            </a:br>
            <a:endParaRPr lang="en-US" sz="1200" dirty="0"/>
          </a:p>
          <a:p>
            <a:pPr marL="0" indent="0" algn="ctr">
              <a:buNone/>
            </a:pPr>
            <a:r>
              <a:rPr lang="en-US" sz="1200" dirty="0"/>
              <a:t>Tickets can be purchased here:</a:t>
            </a:r>
          </a:p>
          <a:p>
            <a:pPr marL="0" indent="0" algn="ctr">
              <a:buNone/>
            </a:pPr>
            <a:br>
              <a:rPr lang="en-US" sz="1200" dirty="0"/>
            </a:br>
            <a:endParaRPr lang="en-US" sz="1200" dirty="0"/>
          </a:p>
          <a:p>
            <a:pPr marL="0" indent="0" algn="ctr">
              <a:buNone/>
            </a:pPr>
            <a:r>
              <a:rPr lang="en-US" sz="1200" dirty="0">
                <a:hlinkClick r:id="rId4"/>
              </a:rPr>
              <a:t>https://linksroyalascot.shoobs.com/</a:t>
            </a:r>
            <a:endParaRPr lang="en-US" sz="1200" dirty="0"/>
          </a:p>
          <a:p>
            <a:pPr marL="0" indent="0" algn="ctr">
              <a:buNone/>
            </a:pPr>
            <a:br>
              <a:rPr lang="en-US" sz="1200" dirty="0"/>
            </a:br>
            <a:endParaRPr lang="en-US" sz="1200" dirty="0"/>
          </a:p>
          <a:p>
            <a:pPr marL="0" indent="0">
              <a:buNone/>
            </a:pPr>
            <a:r>
              <a:rPr lang="iu-Cans-CA" sz="1400" dirty="0"/>
              <a:t>ᐧ</a:t>
            </a:r>
          </a:p>
          <a:p>
            <a:pPr marL="914400" lvl="2" indent="0">
              <a:buNone/>
            </a:pPr>
            <a:endParaRPr lang="en-US" sz="1400" dirty="0">
              <a:latin typeface="Times New Roman"/>
              <a:cs typeface="Times New Roman"/>
            </a:endParaRPr>
          </a:p>
        </p:txBody>
      </p:sp>
    </p:spTree>
    <p:extLst>
      <p:ext uri="{BB962C8B-B14F-4D97-AF65-F5344CB8AC3E}">
        <p14:creationId xmlns:p14="http://schemas.microsoft.com/office/powerpoint/2010/main" val="129662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1"/>
            <a:ext cx="9144000" cy="6857999"/>
          </a:xfrm>
          <a:prstGeom prst="rect">
            <a:avLst/>
          </a:prstGeom>
        </p:spPr>
      </p:pic>
      <p:sp>
        <p:nvSpPr>
          <p:cNvPr id="3" name="Title 2"/>
          <p:cNvSpPr>
            <a:spLocks noGrp="1"/>
          </p:cNvSpPr>
          <p:nvPr>
            <p:ph type="title"/>
          </p:nvPr>
        </p:nvSpPr>
        <p:spPr>
          <a:xfrm>
            <a:off x="2077376" y="337351"/>
            <a:ext cx="6437974" cy="1353339"/>
          </a:xfrm>
        </p:spPr>
        <p:txBody>
          <a:bodyPr/>
          <a:lstStyle/>
          <a:p>
            <a:pPr algn="ctr"/>
            <a:r>
              <a:rPr lang="en-US" b="1" i="1"/>
              <a:t>CA PRESIDENT’S CHAT</a:t>
            </a:r>
          </a:p>
        </p:txBody>
      </p:sp>
      <p:sp>
        <p:nvSpPr>
          <p:cNvPr id="4" name="Content Placeholder 3"/>
          <p:cNvSpPr>
            <a:spLocks noGrp="1"/>
          </p:cNvSpPr>
          <p:nvPr>
            <p:ph idx="1"/>
          </p:nvPr>
        </p:nvSpPr>
        <p:spPr>
          <a:xfrm>
            <a:off x="431074" y="1322363"/>
            <a:ext cx="8373292" cy="4706962"/>
          </a:xfrm>
        </p:spPr>
        <p:txBody>
          <a:bodyPr>
            <a:no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a:p>
          <a:p>
            <a:pPr lvl="1"/>
            <a:endParaRPr lang="en-US" dirty="0"/>
          </a:p>
          <a:p>
            <a:endParaRPr lang="en-US" sz="2600" dirty="0"/>
          </a:p>
        </p:txBody>
      </p:sp>
      <p:pic>
        <p:nvPicPr>
          <p:cNvPr id="6" name="Picture 5">
            <a:extLst>
              <a:ext uri="{FF2B5EF4-FFF2-40B4-BE49-F238E27FC236}">
                <a16:creationId xmlns:a16="http://schemas.microsoft.com/office/drawing/2014/main" id="{4C44E002-B9BF-B640-AFA2-2716DCB4A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677525"/>
          </a:xfrm>
          <a:prstGeom prst="rect">
            <a:avLst/>
          </a:prstGeom>
        </p:spPr>
      </p:pic>
    </p:spTree>
    <p:extLst>
      <p:ext uri="{BB962C8B-B14F-4D97-AF65-F5344CB8AC3E}">
        <p14:creationId xmlns:p14="http://schemas.microsoft.com/office/powerpoint/2010/main" val="26187185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59661</TotalTime>
  <Words>1467</Words>
  <Application>Microsoft Macintosh PowerPoint</Application>
  <PresentationFormat>On-screen Show (4:3)</PresentationFormat>
  <Paragraphs>379</Paragraphs>
  <Slides>26</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26</vt:i4>
      </vt:variant>
    </vt:vector>
  </HeadingPairs>
  <TitlesOfParts>
    <vt:vector size="42" baseType="lpstr">
      <vt:lpstr>Arial</vt:lpstr>
      <vt:lpstr>Bradley Hand ITC</vt:lpstr>
      <vt:lpstr>Calibri</vt:lpstr>
      <vt:lpstr>Calibri Light</vt:lpstr>
      <vt:lpstr>Cambria</vt:lpstr>
      <vt:lpstr>Courier New</vt:lpstr>
      <vt:lpstr>Euphemia</vt:lpstr>
      <vt:lpstr>Franklin Gothic Book</vt:lpstr>
      <vt:lpstr>Helvetica</vt:lpstr>
      <vt:lpstr>Jokerman</vt:lpstr>
      <vt:lpstr>Mangal</vt:lpstr>
      <vt:lpstr>Symbol</vt:lpstr>
      <vt:lpstr>Times</vt:lpstr>
      <vt:lpstr>Times New Roman</vt:lpstr>
      <vt:lpstr>Wingdings</vt:lpstr>
      <vt:lpstr>Office Theme</vt:lpstr>
      <vt:lpstr>PowerPoint Presentation</vt:lpstr>
      <vt:lpstr>AGENDA</vt:lpstr>
      <vt:lpstr>Area Directors Report</vt:lpstr>
      <vt:lpstr>Area Directors Report</vt:lpstr>
      <vt:lpstr>Quilt Participants</vt:lpstr>
      <vt:lpstr>Area Directors Report</vt:lpstr>
      <vt:lpstr>Area Directors Report</vt:lpstr>
      <vt:lpstr>Area Directors Report</vt:lpstr>
      <vt:lpstr>CA PRESIDENT’S CHAT</vt:lpstr>
      <vt:lpstr>Happy Valentine’s Day  February 2019 Membership Updates </vt:lpstr>
      <vt:lpstr>                      RECOGNITION OF   25/40 YEAR MEMBERS</vt:lpstr>
      <vt:lpstr>25/40 Yr. Recognition cont.</vt:lpstr>
      <vt:lpstr>Area Secretary Report </vt:lpstr>
      <vt:lpstr>Area Secretary Report </vt:lpstr>
      <vt:lpstr>Area Treasurers Report </vt:lpstr>
      <vt:lpstr> </vt:lpstr>
      <vt:lpstr>Area Foundation Report </vt:lpstr>
      <vt:lpstr>Nominating Committee  February 2019</vt:lpstr>
      <vt:lpstr> Program Pearls Call</vt:lpstr>
      <vt:lpstr>PowerPoint Presentation</vt:lpstr>
      <vt:lpstr>PowerPoint Presentation</vt:lpstr>
      <vt:lpstr>PowerPoint Presentation</vt:lpstr>
      <vt:lpstr>Central Area Photography Project</vt:lpstr>
      <vt:lpstr>Submission Guidelines</vt:lpstr>
      <vt:lpstr>ORGANIZATIONAL EFFECTIVENESS ACTIVITY SCHEDULE January 2019 – May 2019</vt:lpstr>
      <vt:lpstr>CA PRESIDENT’S CHAT</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dc:title>
  <dc:creator>CA Links</dc:creator>
  <cp:lastModifiedBy>Microsoft Office User</cp:lastModifiedBy>
  <cp:revision>151</cp:revision>
  <cp:lastPrinted>2018-05-13T19:45:55Z</cp:lastPrinted>
  <dcterms:created xsi:type="dcterms:W3CDTF">2016-02-03T04:46:23Z</dcterms:created>
  <dcterms:modified xsi:type="dcterms:W3CDTF">2019-02-14T20:05:38Z</dcterms:modified>
</cp:coreProperties>
</file>