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8" r:id="rId2"/>
    <p:sldId id="291" r:id="rId3"/>
    <p:sldId id="423" r:id="rId4"/>
    <p:sldId id="335" r:id="rId5"/>
    <p:sldId id="417" r:id="rId6"/>
    <p:sldId id="424" r:id="rId7"/>
    <p:sldId id="425" r:id="rId8"/>
    <p:sldId id="426" r:id="rId9"/>
    <p:sldId id="422" r:id="rId10"/>
    <p:sldId id="427" r:id="rId11"/>
    <p:sldId id="416" r:id="rId12"/>
    <p:sldId id="428" r:id="rId13"/>
    <p:sldId id="429" r:id="rId14"/>
    <p:sldId id="430" r:id="rId15"/>
    <p:sldId id="431" r:id="rId16"/>
    <p:sldId id="432" r:id="rId17"/>
    <p:sldId id="433" r:id="rId18"/>
    <p:sldId id="434" r:id="rId19"/>
    <p:sldId id="435" r:id="rId20"/>
    <p:sldId id="33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157" autoAdjust="0"/>
    <p:restoredTop sz="92496"/>
  </p:normalViewPr>
  <p:slideViewPr>
    <p:cSldViewPr snapToGrid="0">
      <p:cViewPr varScale="1">
        <p:scale>
          <a:sx n="106" d="100"/>
          <a:sy n="106" d="100"/>
        </p:scale>
        <p:origin x="1362"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9D5D6-5217-644A-8BE6-93812CD92C2B}" type="datetimeFigureOut">
              <a:rPr lang="en-US" smtClean="0"/>
              <a:t>4/2/2019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50118-9546-444A-B7C5-A556274BAC0D}" type="slidenum">
              <a:rPr lang="en-US" smtClean="0"/>
              <a:t>‹#›</a:t>
            </a:fld>
            <a:endParaRPr lang="en-US" dirty="0"/>
          </a:p>
        </p:txBody>
      </p:sp>
    </p:spTree>
    <p:extLst>
      <p:ext uri="{BB962C8B-B14F-4D97-AF65-F5344CB8AC3E}">
        <p14:creationId xmlns:p14="http://schemas.microsoft.com/office/powerpoint/2010/main" val="211560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9EAE80-435B-4B4B-A690-2175A88D932C}"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BC7AD0-844C-41C8-8151-4FDFEB4E51AD}" type="slidenum">
              <a:rPr lang="en-US" smtClean="0"/>
              <a:t>‹#›</a:t>
            </a:fld>
            <a:endParaRPr lang="en-US" dirty="0"/>
          </a:p>
        </p:txBody>
      </p:sp>
    </p:spTree>
    <p:extLst>
      <p:ext uri="{BB962C8B-B14F-4D97-AF65-F5344CB8AC3E}">
        <p14:creationId xmlns:p14="http://schemas.microsoft.com/office/powerpoint/2010/main" val="415956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EAE80-435B-4B4B-A690-2175A88D932C}"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BC7AD0-844C-41C8-8151-4FDFEB4E51AD}" type="slidenum">
              <a:rPr lang="en-US" smtClean="0"/>
              <a:t>‹#›</a:t>
            </a:fld>
            <a:endParaRPr lang="en-US" dirty="0"/>
          </a:p>
        </p:txBody>
      </p:sp>
    </p:spTree>
    <p:extLst>
      <p:ext uri="{BB962C8B-B14F-4D97-AF65-F5344CB8AC3E}">
        <p14:creationId xmlns:p14="http://schemas.microsoft.com/office/powerpoint/2010/main" val="345470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EAE80-435B-4B4B-A690-2175A88D932C}"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BC7AD0-844C-41C8-8151-4FDFEB4E51AD}" type="slidenum">
              <a:rPr lang="en-US" smtClean="0"/>
              <a:t>‹#›</a:t>
            </a:fld>
            <a:endParaRPr lang="en-US" dirty="0"/>
          </a:p>
        </p:txBody>
      </p:sp>
    </p:spTree>
    <p:extLst>
      <p:ext uri="{BB962C8B-B14F-4D97-AF65-F5344CB8AC3E}">
        <p14:creationId xmlns:p14="http://schemas.microsoft.com/office/powerpoint/2010/main" val="215016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EAE80-435B-4B4B-A690-2175A88D932C}"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BC7AD0-844C-41C8-8151-4FDFEB4E51AD}" type="slidenum">
              <a:rPr lang="en-US" smtClean="0"/>
              <a:t>‹#›</a:t>
            </a:fld>
            <a:endParaRPr lang="en-US" dirty="0"/>
          </a:p>
        </p:txBody>
      </p:sp>
    </p:spTree>
    <p:extLst>
      <p:ext uri="{BB962C8B-B14F-4D97-AF65-F5344CB8AC3E}">
        <p14:creationId xmlns:p14="http://schemas.microsoft.com/office/powerpoint/2010/main" val="1729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9EAE80-435B-4B4B-A690-2175A88D932C}"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BC7AD0-844C-41C8-8151-4FDFEB4E51AD}" type="slidenum">
              <a:rPr lang="en-US" smtClean="0"/>
              <a:t>‹#›</a:t>
            </a:fld>
            <a:endParaRPr lang="en-US" dirty="0"/>
          </a:p>
        </p:txBody>
      </p:sp>
    </p:spTree>
    <p:extLst>
      <p:ext uri="{BB962C8B-B14F-4D97-AF65-F5344CB8AC3E}">
        <p14:creationId xmlns:p14="http://schemas.microsoft.com/office/powerpoint/2010/main" val="421864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9EAE80-435B-4B4B-A690-2175A88D932C}"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BC7AD0-844C-41C8-8151-4FDFEB4E51AD}" type="slidenum">
              <a:rPr lang="en-US" smtClean="0"/>
              <a:t>‹#›</a:t>
            </a:fld>
            <a:endParaRPr lang="en-US" dirty="0"/>
          </a:p>
        </p:txBody>
      </p:sp>
    </p:spTree>
    <p:extLst>
      <p:ext uri="{BB962C8B-B14F-4D97-AF65-F5344CB8AC3E}">
        <p14:creationId xmlns:p14="http://schemas.microsoft.com/office/powerpoint/2010/main" val="208416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9EAE80-435B-4B4B-A690-2175A88D932C}" type="datetimeFigureOut">
              <a:rPr lang="en-US" smtClean="0"/>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BC7AD0-844C-41C8-8151-4FDFEB4E51AD}" type="slidenum">
              <a:rPr lang="en-US" smtClean="0"/>
              <a:t>‹#›</a:t>
            </a:fld>
            <a:endParaRPr lang="en-US" dirty="0"/>
          </a:p>
        </p:txBody>
      </p:sp>
    </p:spTree>
    <p:extLst>
      <p:ext uri="{BB962C8B-B14F-4D97-AF65-F5344CB8AC3E}">
        <p14:creationId xmlns:p14="http://schemas.microsoft.com/office/powerpoint/2010/main" val="178672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9EAE80-435B-4B4B-A690-2175A88D932C}" type="datetimeFigureOut">
              <a:rPr lang="en-US" smtClean="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BC7AD0-844C-41C8-8151-4FDFEB4E51AD}" type="slidenum">
              <a:rPr lang="en-US" smtClean="0"/>
              <a:t>‹#›</a:t>
            </a:fld>
            <a:endParaRPr lang="en-US" dirty="0"/>
          </a:p>
        </p:txBody>
      </p:sp>
    </p:spTree>
    <p:extLst>
      <p:ext uri="{BB962C8B-B14F-4D97-AF65-F5344CB8AC3E}">
        <p14:creationId xmlns:p14="http://schemas.microsoft.com/office/powerpoint/2010/main" val="1859510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EAE80-435B-4B4B-A690-2175A88D932C}" type="datetimeFigureOut">
              <a:rPr lang="en-US" smtClean="0"/>
              <a:t>4/2/2019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BC7AD0-844C-41C8-8151-4FDFEB4E51AD}" type="slidenum">
              <a:rPr lang="en-US" smtClean="0"/>
              <a:t>‹#›</a:t>
            </a:fld>
            <a:endParaRPr lang="en-US" dirty="0"/>
          </a:p>
        </p:txBody>
      </p:sp>
    </p:spTree>
    <p:extLst>
      <p:ext uri="{BB962C8B-B14F-4D97-AF65-F5344CB8AC3E}">
        <p14:creationId xmlns:p14="http://schemas.microsoft.com/office/powerpoint/2010/main" val="282568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9EAE80-435B-4B4B-A690-2175A88D932C}"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BC7AD0-844C-41C8-8151-4FDFEB4E51AD}" type="slidenum">
              <a:rPr lang="en-US" smtClean="0"/>
              <a:t>‹#›</a:t>
            </a:fld>
            <a:endParaRPr lang="en-US" dirty="0"/>
          </a:p>
        </p:txBody>
      </p:sp>
    </p:spTree>
    <p:extLst>
      <p:ext uri="{BB962C8B-B14F-4D97-AF65-F5344CB8AC3E}">
        <p14:creationId xmlns:p14="http://schemas.microsoft.com/office/powerpoint/2010/main" val="283005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9EAE80-435B-4B4B-A690-2175A88D932C}" type="datetimeFigureOut">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BC7AD0-844C-41C8-8151-4FDFEB4E51AD}" type="slidenum">
              <a:rPr lang="en-US" smtClean="0"/>
              <a:t>‹#›</a:t>
            </a:fld>
            <a:endParaRPr lang="en-US" dirty="0"/>
          </a:p>
        </p:txBody>
      </p:sp>
    </p:spTree>
    <p:extLst>
      <p:ext uri="{BB962C8B-B14F-4D97-AF65-F5344CB8AC3E}">
        <p14:creationId xmlns:p14="http://schemas.microsoft.com/office/powerpoint/2010/main" val="302184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EAE80-435B-4B4B-A690-2175A88D932C}" type="datetimeFigureOut">
              <a:rPr lang="en-US" smtClean="0"/>
              <a:t>4/2/2019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C7AD0-844C-41C8-8151-4FDFEB4E51AD}" type="slidenum">
              <a:rPr lang="en-US" smtClean="0"/>
              <a:t>‹#›</a:t>
            </a:fld>
            <a:endParaRPr lang="en-US" dirty="0"/>
          </a:p>
        </p:txBody>
      </p:sp>
    </p:spTree>
    <p:extLst>
      <p:ext uri="{BB962C8B-B14F-4D97-AF65-F5344CB8AC3E}">
        <p14:creationId xmlns:p14="http://schemas.microsoft.com/office/powerpoint/2010/main" val="1742055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linksheilab@gmail.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tbradley@ruthnap.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acpss@aol.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entralareaart@gmail.com"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sororhop@sbcglobal.ne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brownclark@cboss.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linkmonicaallen@gmail.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linkregena@gmail.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18" y="847120"/>
            <a:ext cx="7968163" cy="5163760"/>
          </a:xfrm>
          <a:prstGeom prst="rect">
            <a:avLst/>
          </a:prstGeom>
        </p:spPr>
      </p:pic>
    </p:spTree>
    <p:extLst>
      <p:ext uri="{BB962C8B-B14F-4D97-AF65-F5344CB8AC3E}">
        <p14:creationId xmlns:p14="http://schemas.microsoft.com/office/powerpoint/2010/main" val="4097101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2"/>
            <a:ext cx="9144000" cy="6857999"/>
          </a:xfrm>
          <a:prstGeom prst="rect">
            <a:avLst/>
          </a:prstGeom>
        </p:spPr>
      </p:pic>
      <p:sp>
        <p:nvSpPr>
          <p:cNvPr id="4" name="Title 3"/>
          <p:cNvSpPr>
            <a:spLocks noGrp="1"/>
          </p:cNvSpPr>
          <p:nvPr>
            <p:ph type="title"/>
          </p:nvPr>
        </p:nvSpPr>
        <p:spPr>
          <a:xfrm>
            <a:off x="628650" y="365126"/>
            <a:ext cx="7886700" cy="818457"/>
          </a:xfrm>
        </p:spPr>
        <p:txBody>
          <a:bodyPr>
            <a:normAutofit fontScale="90000"/>
          </a:bodyPr>
          <a:lstStyle/>
          <a:p>
            <a:pPr algn="r"/>
            <a:r>
              <a:rPr lang="en-US" sz="3600" b="1" i="1" dirty="0"/>
              <a:t>Area Treasurers Report</a:t>
            </a:r>
            <a:br>
              <a:rPr lang="en-US" sz="3600" b="1" i="1" dirty="0"/>
            </a:br>
            <a:endParaRPr lang="en-US" i="1" dirty="0">
              <a:cs typeface="Arial"/>
            </a:endParaRPr>
          </a:p>
        </p:txBody>
      </p:sp>
      <p:sp>
        <p:nvSpPr>
          <p:cNvPr id="5" name="Content Placeholder 4"/>
          <p:cNvSpPr>
            <a:spLocks noGrp="1"/>
          </p:cNvSpPr>
          <p:nvPr>
            <p:ph idx="1"/>
          </p:nvPr>
        </p:nvSpPr>
        <p:spPr>
          <a:xfrm>
            <a:off x="371475" y="1183583"/>
            <a:ext cx="8143875" cy="4993380"/>
          </a:xfrm>
        </p:spPr>
        <p:txBody>
          <a:bodyPr>
            <a:normAutofit fontScale="25000" lnSpcReduction="20000"/>
          </a:bodyPr>
          <a:lstStyle/>
          <a:p>
            <a:pPr marL="0" indent="0">
              <a:lnSpc>
                <a:spcPct val="115000"/>
              </a:lnSpc>
              <a:spcAft>
                <a:spcPts val="1000"/>
              </a:spcAft>
              <a:buNone/>
            </a:pPr>
            <a:r>
              <a:rPr lang="en-US" sz="6400" dirty="0">
                <a:latin typeface="Calibri" panose="020F0502020204030204" pitchFamily="34" charset="0"/>
                <a:ea typeface="Calibri" panose="020F0502020204030204" pitchFamily="34" charset="0"/>
                <a:cs typeface="Times New Roman" panose="02020603050405020304" pitchFamily="18" charset="0"/>
              </a:rPr>
              <a:t>March 15, 2019  </a:t>
            </a:r>
          </a:p>
          <a:p>
            <a:pPr marL="342900" marR="0" lvl="0" indent="-342900">
              <a:lnSpc>
                <a:spcPct val="115000"/>
              </a:lnSpc>
              <a:spcBef>
                <a:spcPts val="0"/>
              </a:spcBef>
              <a:spcAft>
                <a:spcPts val="1000"/>
              </a:spcAft>
              <a:buFont typeface="Symbol" pitchFamily="2" charset="2"/>
              <a:buChar char=""/>
            </a:pPr>
            <a:r>
              <a:rPr lang="en-US" sz="6400" dirty="0">
                <a:latin typeface="Calibri" panose="020F0502020204030204" pitchFamily="34" charset="0"/>
                <a:ea typeface="Calibri" panose="020F0502020204030204" pitchFamily="34" charset="0"/>
                <a:cs typeface="Times New Roman" panose="02020603050405020304" pitchFamily="18" charset="0"/>
              </a:rPr>
              <a:t>Chapter Approved budgets are submitted to the Area Treasurer</a:t>
            </a:r>
          </a:p>
          <a:p>
            <a:pPr marL="0" indent="0">
              <a:lnSpc>
                <a:spcPct val="115000"/>
              </a:lnSpc>
              <a:spcAft>
                <a:spcPts val="1000"/>
              </a:spcAft>
              <a:buNone/>
            </a:pPr>
            <a:r>
              <a:rPr lang="en-US" sz="6400" dirty="0">
                <a:latin typeface="Calibri" panose="020F0502020204030204" pitchFamily="34" charset="0"/>
                <a:ea typeface="Calibri" panose="020F0502020204030204" pitchFamily="34" charset="0"/>
                <a:cs typeface="Times New Roman" panose="02020603050405020304" pitchFamily="18" charset="0"/>
              </a:rPr>
              <a:t>April 1</a:t>
            </a:r>
            <a:r>
              <a:rPr lang="en-US" sz="6400" baseline="30000" dirty="0">
                <a:latin typeface="Calibri" panose="020F0502020204030204" pitchFamily="34" charset="0"/>
                <a:ea typeface="Calibri" panose="020F0502020204030204" pitchFamily="34" charset="0"/>
                <a:cs typeface="Times New Roman" panose="02020603050405020304" pitchFamily="18" charset="0"/>
              </a:rPr>
              <a:t>st</a:t>
            </a:r>
            <a:r>
              <a:rPr lang="en-US" sz="6400" dirty="0">
                <a:latin typeface="Calibri" panose="020F0502020204030204" pitchFamily="34" charset="0"/>
                <a:ea typeface="Calibri" panose="020F0502020204030204" pitchFamily="34" charset="0"/>
                <a:cs typeface="Times New Roman" panose="02020603050405020304" pitchFamily="18" charset="0"/>
              </a:rPr>
              <a:t>, 2019</a:t>
            </a:r>
          </a:p>
          <a:p>
            <a:pPr marL="342900" marR="0" lvl="0" indent="-342900">
              <a:lnSpc>
                <a:spcPct val="115000"/>
              </a:lnSpc>
              <a:spcBef>
                <a:spcPts val="0"/>
              </a:spcBef>
              <a:spcAft>
                <a:spcPts val="0"/>
              </a:spcAft>
              <a:buFont typeface="Symbol" pitchFamily="2" charset="2"/>
              <a:buChar char=""/>
            </a:pPr>
            <a:r>
              <a:rPr lang="en-US" sz="6400" dirty="0">
                <a:latin typeface="Calibri" panose="020F0502020204030204" pitchFamily="34" charset="0"/>
                <a:ea typeface="Calibri" panose="020F0502020204030204" pitchFamily="34" charset="0"/>
                <a:cs typeface="Times New Roman" panose="02020603050405020304" pitchFamily="18" charset="0"/>
              </a:rPr>
              <a:t>Dues must be submitted to avoid late fees using the three step process into the IMIS system </a:t>
            </a:r>
          </a:p>
          <a:p>
            <a:pPr marL="800100" lvl="1" indent="-342900">
              <a:lnSpc>
                <a:spcPct val="115000"/>
              </a:lnSpc>
              <a:spcBef>
                <a:spcPts val="0"/>
              </a:spcBef>
              <a:buFont typeface="+mj-lt"/>
              <a:buAutoNum type="arabicPeriod"/>
            </a:pPr>
            <a:r>
              <a:rPr lang="en-US" sz="6400" dirty="0">
                <a:latin typeface="Calibri" panose="020F0502020204030204" pitchFamily="34" charset="0"/>
                <a:ea typeface="Calibri" panose="020F0502020204030204" pitchFamily="34" charset="0"/>
                <a:cs typeface="Times New Roman" panose="02020603050405020304" pitchFamily="18" charset="0"/>
              </a:rPr>
              <a:t>Submission of volunteer hours</a:t>
            </a:r>
          </a:p>
          <a:p>
            <a:pPr marL="800100" lvl="1" indent="-342900">
              <a:lnSpc>
                <a:spcPct val="115000"/>
              </a:lnSpc>
              <a:spcBef>
                <a:spcPts val="0"/>
              </a:spcBef>
              <a:buFont typeface="+mj-lt"/>
              <a:buAutoNum type="arabicPeriod"/>
            </a:pPr>
            <a:r>
              <a:rPr lang="en-US" sz="6400" dirty="0">
                <a:latin typeface="Calibri" panose="020F0502020204030204" pitchFamily="34" charset="0"/>
                <a:ea typeface="Calibri" panose="020F0502020204030204" pitchFamily="34" charset="0"/>
                <a:cs typeface="Times New Roman" panose="02020603050405020304" pitchFamily="18" charset="0"/>
              </a:rPr>
              <a:t>Submission of the dues</a:t>
            </a:r>
          </a:p>
          <a:p>
            <a:pPr marL="800100" lvl="1" indent="-342900">
              <a:lnSpc>
                <a:spcPct val="115000"/>
              </a:lnSpc>
              <a:spcBef>
                <a:spcPts val="0"/>
              </a:spcBef>
              <a:buFont typeface="+mj-lt"/>
              <a:buAutoNum type="arabicPeriod"/>
            </a:pPr>
            <a:r>
              <a:rPr lang="en-US" sz="6400" dirty="0">
                <a:latin typeface="Calibri" panose="020F0502020204030204" pitchFamily="34" charset="0"/>
                <a:ea typeface="Calibri" panose="020F0502020204030204" pitchFamily="34" charset="0"/>
                <a:cs typeface="Times New Roman" panose="02020603050405020304" pitchFamily="18" charset="0"/>
              </a:rPr>
              <a:t>Chapter President approves the payment in the IMIS system   </a:t>
            </a:r>
          </a:p>
          <a:p>
            <a:pPr marL="342900" marR="0" lvl="0" indent="-342900">
              <a:lnSpc>
                <a:spcPct val="115000"/>
              </a:lnSpc>
              <a:spcBef>
                <a:spcPts val="0"/>
              </a:spcBef>
              <a:spcAft>
                <a:spcPts val="1000"/>
              </a:spcAft>
              <a:buFont typeface="Symbol" pitchFamily="2" charset="2"/>
              <a:buChar char=""/>
            </a:pPr>
            <a:r>
              <a:rPr lang="en-US" sz="6400" dirty="0">
                <a:latin typeface="Calibri" panose="020F0502020204030204" pitchFamily="34" charset="0"/>
                <a:ea typeface="Calibri" panose="020F0502020204030204" pitchFamily="34" charset="0"/>
                <a:cs typeface="Times New Roman" panose="02020603050405020304" pitchFamily="18" charset="0"/>
              </a:rPr>
              <a:t>Building Fund fee is due   </a:t>
            </a:r>
          </a:p>
          <a:p>
            <a:pPr marL="0" indent="0">
              <a:lnSpc>
                <a:spcPct val="115000"/>
              </a:lnSpc>
              <a:spcAft>
                <a:spcPts val="1000"/>
              </a:spcAft>
              <a:buNone/>
            </a:pPr>
            <a:r>
              <a:rPr lang="en-US" sz="6400" dirty="0">
                <a:latin typeface="Calibri" panose="020F0502020204030204" pitchFamily="34" charset="0"/>
                <a:ea typeface="Calibri" panose="020F0502020204030204" pitchFamily="34" charset="0"/>
                <a:cs typeface="Times New Roman" panose="02020603050405020304" pitchFamily="18" charset="0"/>
              </a:rPr>
              <a:t>March 1st, 2019</a:t>
            </a:r>
          </a:p>
          <a:p>
            <a:pPr marL="342900" marR="0" lvl="0" indent="-342900">
              <a:lnSpc>
                <a:spcPct val="115000"/>
              </a:lnSpc>
              <a:spcBef>
                <a:spcPts val="0"/>
              </a:spcBef>
              <a:spcAft>
                <a:spcPts val="0"/>
              </a:spcAft>
              <a:buFont typeface="Symbol" pitchFamily="2" charset="2"/>
              <a:buChar char=""/>
            </a:pPr>
            <a:r>
              <a:rPr lang="en-US" sz="6400" dirty="0">
                <a:latin typeface="Calibri" panose="020F0502020204030204" pitchFamily="34" charset="0"/>
                <a:ea typeface="Calibri" panose="020F0502020204030204" pitchFamily="34" charset="0"/>
                <a:cs typeface="Times New Roman" panose="02020603050405020304" pitchFamily="18" charset="0"/>
              </a:rPr>
              <a:t>Deadline for Emerald Society, </a:t>
            </a:r>
          </a:p>
          <a:p>
            <a:pPr marL="342900" marR="0" lvl="0" indent="-342900">
              <a:lnSpc>
                <a:spcPct val="115000"/>
              </a:lnSpc>
              <a:spcBef>
                <a:spcPts val="0"/>
              </a:spcBef>
              <a:spcAft>
                <a:spcPts val="1000"/>
              </a:spcAft>
              <a:buFont typeface="Symbol" pitchFamily="2" charset="2"/>
              <a:buChar char=""/>
            </a:pPr>
            <a:r>
              <a:rPr lang="en-US" sz="6400" dirty="0">
                <a:latin typeface="Calibri" panose="020F0502020204030204" pitchFamily="34" charset="0"/>
                <a:ea typeface="Calibri" panose="020F0502020204030204" pitchFamily="34" charset="0"/>
                <a:cs typeface="Times New Roman" panose="02020603050405020304" pitchFamily="18" charset="0"/>
              </a:rPr>
              <a:t>WE HAVE REACHED OUR CAPACITY.  Thank you so much for your support </a:t>
            </a:r>
          </a:p>
          <a:p>
            <a:pPr marL="0" indent="0" algn="ctr">
              <a:lnSpc>
                <a:spcPct val="115000"/>
              </a:lnSpc>
              <a:spcAft>
                <a:spcPts val="1000"/>
              </a:spcAft>
              <a:buNone/>
            </a:pPr>
            <a:r>
              <a:rPr lang="en-US" sz="6400" dirty="0">
                <a:latin typeface="Calibri" panose="020F0502020204030204" pitchFamily="34" charset="0"/>
                <a:ea typeface="Calibri" panose="020F0502020204030204" pitchFamily="34" charset="0"/>
                <a:cs typeface="Times New Roman" panose="02020603050405020304" pitchFamily="18" charset="0"/>
              </a:rPr>
              <a:t>Link Sheila R Brown</a:t>
            </a:r>
          </a:p>
          <a:p>
            <a:pPr marL="0" indent="0" algn="ctr">
              <a:lnSpc>
                <a:spcPct val="115000"/>
              </a:lnSpc>
              <a:spcAft>
                <a:spcPts val="1000"/>
              </a:spcAft>
              <a:buNone/>
            </a:pPr>
            <a:r>
              <a:rPr lang="en-US" sz="6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linksheilab@gmail.com</a:t>
            </a:r>
            <a:endParaRPr lang="en-US" sz="640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r>
              <a:rPr lang="en-US" sz="6400" dirty="0">
                <a:latin typeface="Calibri" panose="020F0502020204030204" pitchFamily="34" charset="0"/>
                <a:ea typeface="Calibri" panose="020F0502020204030204" pitchFamily="34" charset="0"/>
                <a:cs typeface="Times New Roman" panose="02020603050405020304" pitchFamily="18" charset="0"/>
              </a:rPr>
              <a:t>(312) 663-1890 office </a:t>
            </a:r>
          </a:p>
          <a:p>
            <a:pPr marL="0" indent="0" algn="ctr">
              <a:lnSpc>
                <a:spcPct val="115000"/>
              </a:lnSpc>
              <a:spcAft>
                <a:spcPts val="1000"/>
              </a:spcAft>
              <a:buNone/>
            </a:pPr>
            <a:r>
              <a:rPr lang="en-US" sz="6400" dirty="0">
                <a:latin typeface="Calibri" panose="020F0502020204030204" pitchFamily="34" charset="0"/>
                <a:ea typeface="Calibri" panose="020F0502020204030204" pitchFamily="34" charset="0"/>
                <a:cs typeface="Times New Roman" panose="02020603050405020304" pitchFamily="18" charset="0"/>
              </a:rPr>
              <a:t>(312) 888-9531  home</a:t>
            </a: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r>
              <a:rPr lang="en-US" sz="6400" dirty="0">
                <a:latin typeface="Times New Roman" panose="02020603050405020304" pitchFamily="18" charset="0"/>
                <a:cs typeface="Times New Roman" panose="02020603050405020304" pitchFamily="18" charset="0"/>
              </a:rPr>
              <a:t> </a:t>
            </a:r>
          </a:p>
          <a:p>
            <a:pPr marL="0" indent="0">
              <a:buNone/>
            </a:pPr>
            <a:endParaRPr lang="en-US" sz="3000" dirty="0">
              <a:latin typeface="Times New Roman" panose="02020603050405020304" pitchFamily="18" charset="0"/>
              <a:cs typeface="Times New Roman" panose="02020603050405020304" pitchFamily="18" charset="0"/>
            </a:endParaRPr>
          </a:p>
          <a:p>
            <a:pPr marL="36513" lvl="0" indent="0" algn="ctr" fontAlgn="base">
              <a:lnSpc>
                <a:spcPct val="100000"/>
              </a:lnSpc>
              <a:spcBef>
                <a:spcPct val="20000"/>
              </a:spcBef>
              <a:spcAft>
                <a:spcPct val="0"/>
              </a:spcAft>
              <a:buClr>
                <a:srgbClr val="6EA0B0"/>
              </a:buClr>
              <a:buSzPct val="80000"/>
              <a:buNone/>
              <a:defRPr/>
            </a:pPr>
            <a:r>
              <a:rPr lang="en-US" altLang="en-US" dirty="0">
                <a:solidFill>
                  <a:srgbClr val="000000"/>
                </a:solidFill>
                <a:latin typeface="Franklin Gothic Book"/>
                <a:cs typeface="Arial"/>
              </a:rPr>
              <a:t> </a:t>
            </a:r>
          </a:p>
          <a:p>
            <a:pPr marL="0" indent="0">
              <a:buNone/>
            </a:pPr>
            <a:r>
              <a:rPr lang="en-US" dirty="0"/>
              <a:t>                        </a:t>
            </a:r>
          </a:p>
          <a:p>
            <a:pPr marL="0" indent="0">
              <a:buNone/>
            </a:pPr>
            <a:r>
              <a:rPr lang="en-US" dirty="0"/>
              <a:t> </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t>                 </a:t>
            </a:r>
            <a:endParaRPr lang="en-US" sz="36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083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8"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i="1" dirty="0"/>
              <a:t>Area Foundation Report</a:t>
            </a:r>
            <a:br>
              <a:rPr lang="en-US" sz="2800" b="1" i="1" dirty="0"/>
            </a:br>
            <a:endParaRPr lang="en-US" sz="2800" b="1" i="1" dirty="0"/>
          </a:p>
        </p:txBody>
      </p:sp>
      <p:sp>
        <p:nvSpPr>
          <p:cNvPr id="4" name="Content Placeholder 3"/>
          <p:cNvSpPr>
            <a:spLocks noGrp="1"/>
          </p:cNvSpPr>
          <p:nvPr>
            <p:ph idx="1"/>
          </p:nvPr>
        </p:nvSpPr>
        <p:spPr>
          <a:xfrm>
            <a:off x="142057" y="1576136"/>
            <a:ext cx="8749279" cy="5751415"/>
          </a:xfrm>
        </p:spPr>
        <p:txBody>
          <a:bodyPr>
            <a:noAutofit/>
          </a:bodyPr>
          <a:lstStyle/>
          <a:p>
            <a:pPr marL="0" indent="0">
              <a:buNone/>
            </a:pPr>
            <a:endParaRPr lang="en-US" sz="1800" dirty="0">
              <a:latin typeface="Times New Roman"/>
              <a:cs typeface="Times New Roman"/>
            </a:endParaRPr>
          </a:p>
          <a:p>
            <a:pPr marL="0" indent="0">
              <a:buNone/>
            </a:pPr>
            <a:r>
              <a:rPr lang="en-US" sz="1400" dirty="0">
                <a:latin typeface="Times New Roman"/>
                <a:cs typeface="Times New Roman"/>
              </a:rPr>
              <a:t> </a:t>
            </a:r>
          </a:p>
          <a:p>
            <a:pPr marL="0" indent="0">
              <a:buNone/>
            </a:pPr>
            <a:endParaRPr lang="en-US" sz="1400" dirty="0">
              <a:latin typeface="Times New Roman"/>
              <a:cs typeface="Times New Roman"/>
            </a:endParaRPr>
          </a:p>
        </p:txBody>
      </p:sp>
      <p:sp>
        <p:nvSpPr>
          <p:cNvPr id="5" name="Rectangle 4">
            <a:extLst>
              <a:ext uri="{FF2B5EF4-FFF2-40B4-BE49-F238E27FC236}">
                <a16:creationId xmlns:a16="http://schemas.microsoft.com/office/drawing/2014/main" id="{ED800D5F-C860-8044-8B75-7D3C48B66F71}"/>
              </a:ext>
            </a:extLst>
          </p:cNvPr>
          <p:cNvSpPr/>
          <p:nvPr/>
        </p:nvSpPr>
        <p:spPr>
          <a:xfrm>
            <a:off x="642938" y="1576136"/>
            <a:ext cx="7872412" cy="4370427"/>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 </a:t>
            </a:r>
          </a:p>
          <a:p>
            <a:r>
              <a:rPr lang="en-US" dirty="0"/>
              <a:t>Get R.E.A.L:  Four Steps to a Successful Chapter Fundraising Plan</a:t>
            </a:r>
          </a:p>
          <a:p>
            <a:r>
              <a:rPr lang="en-US" dirty="0"/>
              <a:t> </a:t>
            </a:r>
          </a:p>
          <a:p>
            <a:pPr lvl="0"/>
            <a:r>
              <a:rPr lang="en-US" dirty="0"/>
              <a:t>RESEARCH:  Determine a monetary goal</a:t>
            </a:r>
          </a:p>
          <a:p>
            <a:r>
              <a:rPr lang="en-US" dirty="0"/>
              <a:t> </a:t>
            </a:r>
          </a:p>
          <a:p>
            <a:pPr lvl="0"/>
            <a:r>
              <a:rPr lang="en-US" dirty="0"/>
              <a:t>ENGAGE:  Know your prospects before “Popping the Question” </a:t>
            </a:r>
          </a:p>
          <a:p>
            <a:r>
              <a:rPr lang="en-US" dirty="0"/>
              <a:t> </a:t>
            </a:r>
          </a:p>
          <a:p>
            <a:pPr lvl="0"/>
            <a:r>
              <a:rPr lang="en-US" dirty="0"/>
              <a:t>ASK:  Shape the ask around your prospect’s passions</a:t>
            </a:r>
          </a:p>
          <a:p>
            <a:r>
              <a:rPr lang="en-US" dirty="0"/>
              <a:t> </a:t>
            </a:r>
          </a:p>
          <a:p>
            <a:pPr lvl="0"/>
            <a:r>
              <a:rPr lang="en-US" dirty="0"/>
              <a:t>LOVE:  Thank your donors about seven times</a:t>
            </a:r>
          </a:p>
          <a:p>
            <a:r>
              <a:rPr lang="en-US" dirty="0"/>
              <a:t> </a:t>
            </a:r>
          </a:p>
          <a:p>
            <a:pPr algn="r"/>
            <a:r>
              <a:rPr lang="en-US" sz="1400" dirty="0">
                <a:latin typeface="Calibri" panose="020F0502020204030204" pitchFamily="34" charset="0"/>
                <a:ea typeface="Calibri" panose="020F0502020204030204" pitchFamily="34" charset="0"/>
                <a:cs typeface="Times New Roman" panose="02020603050405020304" pitchFamily="18" charset="0"/>
              </a:rPr>
              <a:t>Link Tara Bradley</a:t>
            </a:r>
          </a:p>
          <a:p>
            <a:pPr algn="r"/>
            <a:r>
              <a:rPr lang="en-US" sz="1400" dirty="0">
                <a:latin typeface="Calibri" panose="020F0502020204030204" pitchFamily="34" charset="0"/>
                <a:ea typeface="Calibri" panose="020F0502020204030204" pitchFamily="34" charset="0"/>
                <a:cs typeface="Times New Roman" panose="02020603050405020304" pitchFamily="18" charset="0"/>
              </a:rPr>
              <a:t>Central Area Representative</a:t>
            </a:r>
          </a:p>
          <a:p>
            <a:pPr algn="r"/>
            <a:r>
              <a:rPr lang="en-US" sz="1400" dirty="0">
                <a:latin typeface="Calibri" panose="020F0502020204030204" pitchFamily="34" charset="0"/>
                <a:ea typeface="Calibri" panose="020F0502020204030204" pitchFamily="34" charset="0"/>
                <a:cs typeface="Times New Roman" panose="02020603050405020304" pitchFamily="18" charset="0"/>
              </a:rPr>
              <a:t>The Links Foundation, Incorporated</a:t>
            </a:r>
          </a:p>
          <a:p>
            <a:pPr algn="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tbradley@ruthnap.com</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r"/>
            <a:r>
              <a:rPr lang="en-US" sz="1400" dirty="0">
                <a:latin typeface="Calibri" panose="020F0502020204030204" pitchFamily="34" charset="0"/>
                <a:ea typeface="Calibri" panose="020F0502020204030204" pitchFamily="34" charset="0"/>
                <a:cs typeface="Times New Roman" panose="02020603050405020304" pitchFamily="18" charset="0"/>
              </a:rPr>
              <a:t>405-209-4704</a:t>
            </a:r>
          </a:p>
          <a:p>
            <a:pPr algn="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170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 y="0"/>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3200" b="1" i="1" dirty="0"/>
              <a:t>Nominating Committee  </a:t>
            </a:r>
            <a:r>
              <a:rPr lang="en-US" sz="1200" b="1" i="1" dirty="0"/>
              <a:t>March 2019</a:t>
            </a:r>
          </a:p>
        </p:txBody>
      </p:sp>
      <p:sp>
        <p:nvSpPr>
          <p:cNvPr id="4" name="Content Placeholder 3"/>
          <p:cNvSpPr>
            <a:spLocks noGrp="1"/>
          </p:cNvSpPr>
          <p:nvPr>
            <p:ph idx="1"/>
          </p:nvPr>
        </p:nvSpPr>
        <p:spPr>
          <a:xfrm>
            <a:off x="185738" y="1228725"/>
            <a:ext cx="8801100" cy="5862702"/>
          </a:xfrm>
        </p:spPr>
        <p:txBody>
          <a:bodyPr>
            <a:noAutofit/>
          </a:bodyPr>
          <a:lstStyle/>
          <a:p>
            <a:r>
              <a:rPr lang="en-US" sz="1200" b="1" dirty="0"/>
              <a:t>The National Nominating Committee | </a:t>
            </a:r>
          </a:p>
          <a:p>
            <a:pPr marL="0" indent="0">
              <a:buNone/>
            </a:pPr>
            <a:r>
              <a:rPr lang="en-US" sz="1200" dirty="0"/>
              <a:t> You are aware that the National Nominating Committee initiated a proposal to hold area Candidates’ Forums. The proposal was approved by the National Executive Board.  Within the near future, areas will receive communication pertaining to the specific forum guidelines and directives.  The Central Area team stands poised to implement the Candidates’ Forum at the 2019 Central Area Conference..</a:t>
            </a:r>
          </a:p>
          <a:p>
            <a:r>
              <a:rPr lang="en-US" sz="1200" b="1" dirty="0"/>
              <a:t>Central Area Call for Nominations |</a:t>
            </a:r>
          </a:p>
          <a:p>
            <a:pPr marL="0" indent="0">
              <a:buNone/>
            </a:pPr>
            <a:r>
              <a:rPr lang="en-US" sz="1200" dirty="0"/>
              <a:t> As a reminder, presidents please review the Candidates’ Brochures and Profiles and encourage your membership to be informed and assist  the delegate in the selection of the Central Area Officers. </a:t>
            </a:r>
            <a:r>
              <a:rPr lang="en-US" sz="1200" b="1" dirty="0"/>
              <a:t>Note: </a:t>
            </a:r>
            <a:r>
              <a:rPr lang="en-US" sz="1200" dirty="0"/>
              <a:t>The Link who comes from the floor must also have chapter endorsement and submit Proof of Residency. </a:t>
            </a:r>
          </a:p>
          <a:p>
            <a:pPr marL="0" indent="0">
              <a:buNone/>
            </a:pPr>
            <a:r>
              <a:rPr lang="en-US" sz="1200" b="1" dirty="0"/>
              <a:t>Chapter Call for Nominations |</a:t>
            </a:r>
            <a:r>
              <a:rPr lang="en-US" sz="1400" dirty="0"/>
              <a:t> </a:t>
            </a:r>
            <a:r>
              <a:rPr lang="en-US" sz="1200" dirty="0"/>
              <a:t>If your chapter is holding a Call for Nominations, I trust that the chapter slate contains at least one candidate for each office. While Chapter Call for Nominations procedures vary, consider the following timeline: In March, announce the final Call for Nominations, then open the floor for nominations, if there are none from the floor, close the Nominations, then announce the slate. In April, the chapter votes and in May, the new administration begins their term. The majority of chapter Nominating Chairs are cognizant of and follow these tips. In the Central Area, alignment with national documents is a priority. Let’s</a:t>
            </a:r>
            <a:r>
              <a:rPr lang="en-US" sz="1100" dirty="0"/>
              <a:t> </a:t>
            </a:r>
            <a:r>
              <a:rPr lang="en-US" sz="1200" dirty="0"/>
              <a:t>strive for 95% alignment.</a:t>
            </a:r>
          </a:p>
          <a:p>
            <a:pPr marL="0" indent="0">
              <a:buNone/>
            </a:pPr>
            <a:r>
              <a:rPr lang="en-US" sz="1200" dirty="0"/>
              <a:t>Thank you for your inquires and keep them coming. My hope is that each chapter experienced a smooth Call for Nomination.                       </a:t>
            </a:r>
            <a:r>
              <a:rPr lang="en-US" sz="1100" dirty="0"/>
              <a:t>                    </a:t>
            </a:r>
          </a:p>
          <a:p>
            <a:pPr marL="0" indent="0">
              <a:buNone/>
            </a:pPr>
            <a:r>
              <a:rPr lang="en-US" sz="1400" dirty="0"/>
              <a:t>      In Friendship and Abiding Service,</a:t>
            </a:r>
            <a:r>
              <a:rPr lang="en-US" sz="1400" b="1" dirty="0"/>
              <a:t> </a:t>
            </a:r>
            <a:endParaRPr lang="en-US" sz="1400" dirty="0"/>
          </a:p>
          <a:p>
            <a:pPr marL="0" indent="0">
              <a:buNone/>
            </a:pPr>
            <a:r>
              <a:rPr lang="en-US" sz="1700" dirty="0"/>
              <a:t>      </a:t>
            </a:r>
            <a:r>
              <a:rPr lang="en-US" sz="2400" b="1" dirty="0">
                <a:solidFill>
                  <a:srgbClr val="00B050"/>
                </a:solidFill>
                <a:latin typeface="Bradley Hand ITC" panose="03070402050302030203" pitchFamily="66" charset="0"/>
              </a:rPr>
              <a:t> Link Joyce </a:t>
            </a:r>
            <a:r>
              <a:rPr lang="en-US" sz="1700" b="1" dirty="0"/>
              <a:t>| </a:t>
            </a:r>
            <a:r>
              <a:rPr lang="en-US" sz="1700" b="1" u="sng" dirty="0">
                <a:hlinkClick r:id="rId3"/>
              </a:rPr>
              <a:t>jacpss@aol.com</a:t>
            </a:r>
            <a:r>
              <a:rPr lang="en-US" sz="1700" b="1" dirty="0"/>
              <a:t> | 708-474-0394</a:t>
            </a:r>
            <a:endParaRPr lang="en-US" sz="1700" dirty="0"/>
          </a:p>
          <a:p>
            <a:pPr marL="0" indent="0" algn="ctr">
              <a:buNone/>
            </a:pPr>
            <a:r>
              <a:rPr lang="en-US" sz="1200" b="1" dirty="0"/>
              <a:t>                    CA Nominating Committee Members: </a:t>
            </a:r>
            <a:r>
              <a:rPr lang="en-US" sz="1200" dirty="0"/>
              <a:t> Cynthia Bryant-Welch, Memphis TN.,                                                                                             Delta F. Jones-Walker, Northern IN.,Gale Jones Carson, River City, and Joyce A. Carter, Chair South Suburban Chicago (IL)          </a:t>
            </a:r>
          </a:p>
          <a:p>
            <a:pPr marL="0" indent="0">
              <a:lnSpc>
                <a:spcPct val="100000"/>
              </a:lnSpc>
              <a:buNone/>
            </a:pPr>
            <a:endParaRPr lang="en-US" sz="1200" b="1" dirty="0"/>
          </a:p>
          <a:p>
            <a:pPr marL="0" indent="0">
              <a:buNone/>
            </a:pPr>
            <a:endParaRPr lang="en-US" sz="1800" dirty="0"/>
          </a:p>
          <a:p>
            <a:pPr marL="457200" lvl="1" indent="0">
              <a:buNone/>
            </a:pPr>
            <a:endParaRPr lang="en-US" sz="1200" dirty="0"/>
          </a:p>
          <a:p>
            <a:endParaRPr lang="en-US" sz="1200" dirty="0"/>
          </a:p>
        </p:txBody>
      </p:sp>
    </p:spTree>
    <p:extLst>
      <p:ext uri="{BB962C8B-B14F-4D97-AF65-F5344CB8AC3E}">
        <p14:creationId xmlns:p14="http://schemas.microsoft.com/office/powerpoint/2010/main" val="3886508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8"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dirty="0">
                <a:solidFill>
                  <a:srgbClr val="00B050"/>
                </a:solidFill>
              </a:rPr>
              <a:t>Program Pearls Call</a:t>
            </a:r>
            <a:br>
              <a:rPr lang="en-US" sz="2800" b="1" i="1" dirty="0"/>
            </a:br>
            <a:endParaRPr lang="en-US" sz="2800" b="1" i="1" dirty="0"/>
          </a:p>
        </p:txBody>
      </p:sp>
      <p:sp>
        <p:nvSpPr>
          <p:cNvPr id="4" name="Content Placeholder 3"/>
          <p:cNvSpPr>
            <a:spLocks noGrp="1"/>
          </p:cNvSpPr>
          <p:nvPr>
            <p:ph idx="1"/>
          </p:nvPr>
        </p:nvSpPr>
        <p:spPr>
          <a:xfrm>
            <a:off x="142057" y="1576136"/>
            <a:ext cx="8749279" cy="5751415"/>
          </a:xfrm>
        </p:spPr>
        <p:txBody>
          <a:bodyPr>
            <a:noAutofit/>
          </a:bodyPr>
          <a:lstStyle/>
          <a:p>
            <a:pPr marL="0" indent="0">
              <a:buNone/>
            </a:pPr>
            <a:endParaRPr lang="en-US" sz="1800" dirty="0">
              <a:latin typeface="Times New Roman"/>
              <a:cs typeface="Times New Roman"/>
            </a:endParaRPr>
          </a:p>
          <a:p>
            <a:pPr marL="0" indent="0">
              <a:buNone/>
            </a:pPr>
            <a:r>
              <a:rPr lang="en-US" sz="1400" dirty="0">
                <a:latin typeface="Times New Roman"/>
                <a:cs typeface="Times New Roman"/>
              </a:rPr>
              <a:t> </a:t>
            </a:r>
          </a:p>
          <a:p>
            <a:pPr marL="0" indent="0">
              <a:buNone/>
            </a:pPr>
            <a:endParaRPr lang="en-US" sz="1400" dirty="0">
              <a:latin typeface="Times New Roman"/>
              <a:cs typeface="Times New Roman"/>
            </a:endParaRPr>
          </a:p>
        </p:txBody>
      </p:sp>
      <p:sp>
        <p:nvSpPr>
          <p:cNvPr id="5" name="Rectangle 4">
            <a:extLst>
              <a:ext uri="{FF2B5EF4-FFF2-40B4-BE49-F238E27FC236}">
                <a16:creationId xmlns:a16="http://schemas.microsoft.com/office/drawing/2014/main" id="{ED800D5F-C860-8044-8B75-7D3C48B66F71}"/>
              </a:ext>
            </a:extLst>
          </p:cNvPr>
          <p:cNvSpPr/>
          <p:nvPr/>
        </p:nvSpPr>
        <p:spPr>
          <a:xfrm>
            <a:off x="642938" y="1576136"/>
            <a:ext cx="7872412" cy="2462213"/>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gn="ctr"/>
            <a:r>
              <a:rPr lang="en-US" b="1" dirty="0"/>
              <a:t>2</a:t>
            </a:r>
            <a:r>
              <a:rPr lang="en-US" b="1" baseline="30000" dirty="0"/>
              <a:t>nd</a:t>
            </a:r>
            <a:r>
              <a:rPr lang="en-US" b="1" dirty="0"/>
              <a:t> Monday  of the Month</a:t>
            </a:r>
          </a:p>
          <a:p>
            <a:pPr algn="ctr"/>
            <a:r>
              <a:rPr lang="en-US" b="1" dirty="0"/>
              <a:t>8pm (EST)</a:t>
            </a:r>
          </a:p>
          <a:p>
            <a:pPr algn="ctr"/>
            <a:endParaRPr lang="en-US" b="1" dirty="0"/>
          </a:p>
          <a:p>
            <a:pPr algn="ctr"/>
            <a:r>
              <a:rPr lang="en-US" b="1" dirty="0"/>
              <a:t>March 11, 2019 </a:t>
            </a:r>
          </a:p>
          <a:p>
            <a:pPr algn="ctr"/>
            <a:r>
              <a:rPr lang="en-US" b="1" dirty="0">
                <a:solidFill>
                  <a:srgbClr val="00B050"/>
                </a:solidFill>
              </a:rPr>
              <a:t>	</a:t>
            </a:r>
          </a:p>
          <a:p>
            <a:pPr algn="ctr"/>
            <a:r>
              <a:rPr lang="en-US" dirty="0">
                <a:solidFill>
                  <a:srgbClr val="7030A0"/>
                </a:solidFill>
              </a:rPr>
              <a:t>Call 712-775-7035  CODE 570841</a:t>
            </a:r>
          </a:p>
          <a:p>
            <a:pPr algn="ctr"/>
            <a:r>
              <a:rPr lang="en-US" dirty="0"/>
              <a:t> </a:t>
            </a:r>
          </a:p>
          <a:p>
            <a:pPr algn="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5214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8"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dirty="0">
                <a:solidFill>
                  <a:srgbClr val="00B050"/>
                </a:solidFill>
              </a:rPr>
              <a:t>Program Pearls Call</a:t>
            </a:r>
            <a:br>
              <a:rPr lang="en-US" sz="2800" b="1" i="1" dirty="0"/>
            </a:br>
            <a:endParaRPr lang="en-US" sz="2800" b="1" i="1" dirty="0"/>
          </a:p>
        </p:txBody>
      </p:sp>
      <p:sp>
        <p:nvSpPr>
          <p:cNvPr id="4" name="Content Placeholder 3"/>
          <p:cNvSpPr>
            <a:spLocks noGrp="1"/>
          </p:cNvSpPr>
          <p:nvPr>
            <p:ph idx="1"/>
          </p:nvPr>
        </p:nvSpPr>
        <p:spPr>
          <a:xfrm>
            <a:off x="142057" y="1576136"/>
            <a:ext cx="8749279" cy="5751415"/>
          </a:xfrm>
        </p:spPr>
        <p:txBody>
          <a:bodyPr>
            <a:noAutofit/>
          </a:bodyPr>
          <a:lstStyle/>
          <a:p>
            <a:pPr marL="0" indent="0">
              <a:buNone/>
            </a:pPr>
            <a:endParaRPr lang="en-US" sz="1800" dirty="0">
              <a:latin typeface="Times New Roman"/>
              <a:cs typeface="Times New Roman"/>
            </a:endParaRPr>
          </a:p>
          <a:p>
            <a:pPr marL="0" indent="0">
              <a:buNone/>
            </a:pPr>
            <a:r>
              <a:rPr lang="en-US" sz="1400" dirty="0">
                <a:latin typeface="Times New Roman"/>
                <a:cs typeface="Times New Roman"/>
              </a:rPr>
              <a:t> </a:t>
            </a:r>
          </a:p>
          <a:p>
            <a:pPr marL="0" indent="0">
              <a:buNone/>
            </a:pPr>
            <a:endParaRPr lang="en-US" sz="1400" dirty="0">
              <a:latin typeface="Times New Roman"/>
              <a:cs typeface="Times New Roman"/>
            </a:endParaRPr>
          </a:p>
        </p:txBody>
      </p:sp>
      <p:sp>
        <p:nvSpPr>
          <p:cNvPr id="5" name="Rectangle 4">
            <a:extLst>
              <a:ext uri="{FF2B5EF4-FFF2-40B4-BE49-F238E27FC236}">
                <a16:creationId xmlns:a16="http://schemas.microsoft.com/office/drawing/2014/main" id="{ED800D5F-C860-8044-8B75-7D3C48B66F71}"/>
              </a:ext>
            </a:extLst>
          </p:cNvPr>
          <p:cNvSpPr/>
          <p:nvPr/>
        </p:nvSpPr>
        <p:spPr>
          <a:xfrm>
            <a:off x="642938" y="1576136"/>
            <a:ext cx="7872412" cy="4124206"/>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gn="ctr"/>
            <a:r>
              <a:rPr lang="en-US" b="1" dirty="0"/>
              <a:t>March is Oral Health Month</a:t>
            </a:r>
          </a:p>
          <a:p>
            <a:pPr algn="ctr"/>
            <a:r>
              <a:rPr lang="en-US" b="1" dirty="0"/>
              <a:t>Featuring</a:t>
            </a:r>
          </a:p>
          <a:p>
            <a:pPr algn="ctr"/>
            <a:r>
              <a:rPr lang="en-US" b="1" dirty="0"/>
              <a:t>Greater Kansas City &amp; Lexington Frankford Chapters</a:t>
            </a:r>
          </a:p>
          <a:p>
            <a:pPr algn="ctr"/>
            <a:endParaRPr lang="en-US" b="1" dirty="0"/>
          </a:p>
          <a:p>
            <a:pPr algn="ctr"/>
            <a:r>
              <a:rPr lang="en-US" b="1" dirty="0"/>
              <a:t>Link Clarisse Taylor, Eastern Area</a:t>
            </a:r>
          </a:p>
          <a:p>
            <a:pPr algn="ctr"/>
            <a:r>
              <a:rPr lang="en-US" b="1" dirty="0"/>
              <a:t>Colgate Bright Smiles Bright Futures</a:t>
            </a:r>
          </a:p>
          <a:p>
            <a:pPr algn="ctr"/>
            <a:endParaRPr lang="en-US" b="1" dirty="0"/>
          </a:p>
          <a:p>
            <a:pPr algn="ctr"/>
            <a:r>
              <a:rPr lang="en-US" b="1" dirty="0"/>
              <a:t>Link Sheila Brown, DDS Central Area</a:t>
            </a:r>
          </a:p>
          <a:p>
            <a:pPr algn="ctr"/>
            <a:r>
              <a:rPr lang="en-US" b="1" dirty="0"/>
              <a:t>Past President of National Dental Association </a:t>
            </a:r>
          </a:p>
          <a:p>
            <a:pPr algn="ctr"/>
            <a:endParaRPr lang="en-US" b="1" dirty="0"/>
          </a:p>
          <a:p>
            <a:pPr algn="ctr"/>
            <a:r>
              <a:rPr lang="en-US" b="1" dirty="0"/>
              <a:t>March 11, 2019 </a:t>
            </a:r>
          </a:p>
          <a:p>
            <a:pPr algn="ctr"/>
            <a:r>
              <a:rPr lang="en-US" b="1" dirty="0">
                <a:solidFill>
                  <a:srgbClr val="00B050"/>
                </a:solidFill>
              </a:rPr>
              <a:t>	</a:t>
            </a:r>
          </a:p>
          <a:p>
            <a:pPr algn="ctr"/>
            <a:r>
              <a:rPr lang="en-US" dirty="0">
                <a:solidFill>
                  <a:srgbClr val="7030A0"/>
                </a:solidFill>
              </a:rPr>
              <a:t>Call 712-775-7035  CODE 570841</a:t>
            </a:r>
          </a:p>
          <a:p>
            <a:pPr algn="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334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8"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dirty="0">
                <a:solidFill>
                  <a:srgbClr val="00B050"/>
                </a:solidFill>
              </a:rPr>
              <a:t>Program Collaborations</a:t>
            </a:r>
            <a:br>
              <a:rPr lang="en-US" sz="2800" b="1" i="1" dirty="0"/>
            </a:br>
            <a:endParaRPr lang="en-US" sz="2800" b="1" i="1" dirty="0"/>
          </a:p>
        </p:txBody>
      </p:sp>
      <p:sp>
        <p:nvSpPr>
          <p:cNvPr id="4" name="Content Placeholder 3"/>
          <p:cNvSpPr>
            <a:spLocks noGrp="1"/>
          </p:cNvSpPr>
          <p:nvPr>
            <p:ph idx="1"/>
          </p:nvPr>
        </p:nvSpPr>
        <p:spPr>
          <a:xfrm>
            <a:off x="142057" y="1576136"/>
            <a:ext cx="8749279" cy="5751415"/>
          </a:xfrm>
        </p:spPr>
        <p:txBody>
          <a:bodyPr>
            <a:noAutofit/>
          </a:bodyPr>
          <a:lstStyle/>
          <a:p>
            <a:pPr marL="0" indent="0">
              <a:buNone/>
            </a:pPr>
            <a:endParaRPr lang="en-US" sz="1800" dirty="0">
              <a:latin typeface="Times New Roman"/>
              <a:cs typeface="Times New Roman"/>
            </a:endParaRPr>
          </a:p>
          <a:p>
            <a:pPr marL="0" indent="0">
              <a:buNone/>
            </a:pPr>
            <a:r>
              <a:rPr lang="en-US" sz="1400" dirty="0">
                <a:latin typeface="Times New Roman"/>
                <a:cs typeface="Times New Roman"/>
              </a:rPr>
              <a:t> </a:t>
            </a:r>
          </a:p>
          <a:p>
            <a:pPr marL="0" indent="0">
              <a:buNone/>
            </a:pPr>
            <a:endParaRPr lang="en-US" sz="1400" dirty="0">
              <a:latin typeface="Times New Roman"/>
              <a:cs typeface="Times New Roman"/>
            </a:endParaRPr>
          </a:p>
        </p:txBody>
      </p:sp>
      <p:sp>
        <p:nvSpPr>
          <p:cNvPr id="5" name="Rectangle 4">
            <a:extLst>
              <a:ext uri="{FF2B5EF4-FFF2-40B4-BE49-F238E27FC236}">
                <a16:creationId xmlns:a16="http://schemas.microsoft.com/office/drawing/2014/main" id="{ED800D5F-C860-8044-8B75-7D3C48B66F71}"/>
              </a:ext>
            </a:extLst>
          </p:cNvPr>
          <p:cNvSpPr/>
          <p:nvPr/>
        </p:nvSpPr>
        <p:spPr>
          <a:xfrm>
            <a:off x="642938" y="1576136"/>
            <a:ext cx="7872412" cy="2369880"/>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US" sz="2000" dirty="0"/>
              <a:t>If your chapter has collaborated with one or more chapters  with a programming activity during the 2018-2019 program year, we would like to recognize your efforts.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Send the name of the chapters and the name of </a:t>
            </a:r>
            <a:r>
              <a:rPr lang="en-US" sz="2000" u="sng" dirty="0"/>
              <a:t>one</a:t>
            </a:r>
            <a:r>
              <a:rPr lang="en-US" sz="2000" dirty="0"/>
              <a:t> collaborative activity  to Link Karen by April 28, 2019.  williams.5963@osu.edu</a:t>
            </a:r>
          </a:p>
          <a:p>
            <a:pPr algn="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388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8"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dirty="0">
                <a:solidFill>
                  <a:srgbClr val="00B050"/>
                </a:solidFill>
              </a:rPr>
              <a:t>Central Area Photography Project</a:t>
            </a:r>
            <a:endParaRPr lang="en-US" sz="2800" b="1" i="1" dirty="0"/>
          </a:p>
        </p:txBody>
      </p:sp>
      <p:sp>
        <p:nvSpPr>
          <p:cNvPr id="4" name="Content Placeholder 3"/>
          <p:cNvSpPr>
            <a:spLocks noGrp="1"/>
          </p:cNvSpPr>
          <p:nvPr>
            <p:ph idx="1"/>
          </p:nvPr>
        </p:nvSpPr>
        <p:spPr>
          <a:xfrm>
            <a:off x="142057" y="1576136"/>
            <a:ext cx="8749279" cy="5751415"/>
          </a:xfrm>
        </p:spPr>
        <p:txBody>
          <a:bodyPr>
            <a:noAutofit/>
          </a:bodyPr>
          <a:lstStyle/>
          <a:p>
            <a:pPr marL="0" indent="0">
              <a:buNone/>
            </a:pPr>
            <a:endParaRPr lang="en-US" sz="1800" dirty="0">
              <a:latin typeface="Times New Roman"/>
              <a:cs typeface="Times New Roman"/>
            </a:endParaRPr>
          </a:p>
          <a:p>
            <a:pPr marL="0" indent="0">
              <a:buNone/>
            </a:pPr>
            <a:r>
              <a:rPr lang="en-US" sz="1400" dirty="0">
                <a:latin typeface="Times New Roman"/>
                <a:cs typeface="Times New Roman"/>
              </a:rPr>
              <a:t> </a:t>
            </a:r>
          </a:p>
          <a:p>
            <a:endParaRPr lang="en-US" sz="1400" dirty="0">
              <a:latin typeface="Times New Roman"/>
              <a:cs typeface="Times New Roman"/>
            </a:endParaRPr>
          </a:p>
        </p:txBody>
      </p:sp>
      <p:sp>
        <p:nvSpPr>
          <p:cNvPr id="5" name="Rectangle 4">
            <a:extLst>
              <a:ext uri="{FF2B5EF4-FFF2-40B4-BE49-F238E27FC236}">
                <a16:creationId xmlns:a16="http://schemas.microsoft.com/office/drawing/2014/main" id="{ED800D5F-C860-8044-8B75-7D3C48B66F71}"/>
              </a:ext>
            </a:extLst>
          </p:cNvPr>
          <p:cNvSpPr/>
          <p:nvPr/>
        </p:nvSpPr>
        <p:spPr>
          <a:xfrm>
            <a:off x="642938" y="1576136"/>
            <a:ext cx="7872412" cy="3477875"/>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en-US" sz="2400" dirty="0"/>
              <a:t>My Community Through the Eyes of the 21</a:t>
            </a:r>
            <a:r>
              <a:rPr lang="en-US" sz="2400" baseline="30000" dirty="0"/>
              <a:t>st</a:t>
            </a:r>
            <a:r>
              <a:rPr lang="en-US" sz="2400" dirty="0"/>
              <a:t> Century African American Child  Linking Images will become a book</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All chapters are welcome to participate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Deadline for submitting photos is March 15, 2019</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Monday’s  Pearls Call will feature the Photography Project </a:t>
            </a:r>
          </a:p>
          <a:p>
            <a:pPr algn="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313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8"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dirty="0">
                <a:solidFill>
                  <a:srgbClr val="00B050"/>
                </a:solidFill>
              </a:rPr>
              <a:t>Submission Guidelines</a:t>
            </a:r>
            <a:endParaRPr lang="en-US" sz="2800" b="1" i="1" dirty="0"/>
          </a:p>
        </p:txBody>
      </p:sp>
      <p:sp>
        <p:nvSpPr>
          <p:cNvPr id="4" name="Content Placeholder 3"/>
          <p:cNvSpPr>
            <a:spLocks noGrp="1"/>
          </p:cNvSpPr>
          <p:nvPr>
            <p:ph idx="1"/>
          </p:nvPr>
        </p:nvSpPr>
        <p:spPr>
          <a:xfrm>
            <a:off x="142057" y="1576136"/>
            <a:ext cx="8749279" cy="5751415"/>
          </a:xfrm>
        </p:spPr>
        <p:txBody>
          <a:bodyPr>
            <a:noAutofit/>
          </a:bodyPr>
          <a:lstStyle/>
          <a:p>
            <a:pPr marL="0" indent="0">
              <a:buNone/>
            </a:pPr>
            <a:endParaRPr lang="en-US" sz="1800" dirty="0">
              <a:latin typeface="Times New Roman"/>
              <a:cs typeface="Times New Roman"/>
            </a:endParaRPr>
          </a:p>
          <a:p>
            <a:pPr marL="0" indent="0">
              <a:buNone/>
            </a:pPr>
            <a:r>
              <a:rPr lang="en-US" sz="1400" dirty="0">
                <a:latin typeface="Times New Roman"/>
                <a:cs typeface="Times New Roman"/>
              </a:rPr>
              <a:t> </a:t>
            </a:r>
          </a:p>
          <a:p>
            <a:endParaRPr lang="en-US" sz="1400" dirty="0">
              <a:latin typeface="Times New Roman"/>
              <a:cs typeface="Times New Roman"/>
            </a:endParaRPr>
          </a:p>
        </p:txBody>
      </p:sp>
      <p:sp>
        <p:nvSpPr>
          <p:cNvPr id="5" name="Rectangle 4">
            <a:extLst>
              <a:ext uri="{FF2B5EF4-FFF2-40B4-BE49-F238E27FC236}">
                <a16:creationId xmlns:a16="http://schemas.microsoft.com/office/drawing/2014/main" id="{ED800D5F-C860-8044-8B75-7D3C48B66F71}"/>
              </a:ext>
            </a:extLst>
          </p:cNvPr>
          <p:cNvSpPr/>
          <p:nvPr/>
        </p:nvSpPr>
        <p:spPr>
          <a:xfrm>
            <a:off x="580490" y="1406881"/>
            <a:ext cx="7872412" cy="4924425"/>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en-US" sz="2200" b="1" dirty="0"/>
              <a:t>Each chapter may submit two photographs for the Photography Project to be included in the book.</a:t>
            </a:r>
            <a:endParaRPr lang="en-US" sz="2200" dirty="0"/>
          </a:p>
          <a:p>
            <a:pPr marL="342900" indent="-342900">
              <a:buFont typeface="Arial" panose="020B0604020202020204" pitchFamily="34" charset="0"/>
              <a:buChar char="•"/>
            </a:pPr>
            <a:r>
              <a:rPr lang="en-US" sz="2200" b="1" dirty="0"/>
              <a:t>Each photo must be identified per the Informational page.</a:t>
            </a:r>
            <a:endParaRPr lang="en-US" sz="2200" dirty="0"/>
          </a:p>
          <a:p>
            <a:pPr marL="342900" indent="-342900">
              <a:buFont typeface="Arial" panose="020B0604020202020204" pitchFamily="34" charset="0"/>
              <a:buChar char="•"/>
            </a:pPr>
            <a:r>
              <a:rPr lang="en-US" sz="2200" b="1" dirty="0"/>
              <a:t>All photographs should be high resolution digital electronic file with a resolution of 300 ppi in </a:t>
            </a:r>
            <a:endParaRPr lang="en-US" sz="2200" dirty="0"/>
          </a:p>
          <a:p>
            <a:pPr marL="342900" indent="-342900">
              <a:buFont typeface="Arial" panose="020B0604020202020204" pitchFamily="34" charset="0"/>
              <a:buChar char="•"/>
            </a:pPr>
            <a:r>
              <a:rPr lang="en-US" sz="2200" b="1" dirty="0"/>
              <a:t>JPG or TIF formats.</a:t>
            </a:r>
            <a:endParaRPr lang="en-US" sz="2200" dirty="0"/>
          </a:p>
          <a:p>
            <a:pPr marL="342900" indent="-342900">
              <a:buFont typeface="Arial" panose="020B0604020202020204" pitchFamily="34" charset="0"/>
              <a:buChar char="•"/>
            </a:pPr>
            <a:r>
              <a:rPr lang="en-US" sz="2200" b="1" dirty="0"/>
              <a:t>All entries should be emailed to </a:t>
            </a:r>
            <a:r>
              <a:rPr lang="en-US" sz="2200" b="1" u="sng" dirty="0">
                <a:hlinkClick r:id="rId3"/>
              </a:rPr>
              <a:t>centralareaart@gmail.com</a:t>
            </a:r>
            <a:r>
              <a:rPr lang="en-US" sz="2200" b="1" dirty="0"/>
              <a:t>.</a:t>
            </a:r>
            <a:endParaRPr lang="en-US" sz="2200" dirty="0"/>
          </a:p>
          <a:p>
            <a:pPr marL="342900" indent="-342900">
              <a:buFont typeface="Arial" panose="020B0604020202020204" pitchFamily="34" charset="0"/>
              <a:buChar char="•"/>
            </a:pPr>
            <a:r>
              <a:rPr lang="en-US" sz="2200" b="1" dirty="0"/>
              <a:t>Deadline for submitting entries is March 15, 2019.</a:t>
            </a:r>
            <a:endParaRPr lang="en-US" sz="2200" dirty="0"/>
          </a:p>
          <a:p>
            <a:pPr marL="342900" indent="-342900">
              <a:buFont typeface="Arial" panose="020B0604020202020204" pitchFamily="34" charset="0"/>
              <a:buChar char="•"/>
            </a:pPr>
            <a:r>
              <a:rPr lang="en-US" sz="2200" b="1" dirty="0"/>
              <a:t>Questions can be directed to Link Schylbea Hopkins at </a:t>
            </a:r>
            <a:r>
              <a:rPr lang="en-US" sz="2200" b="1" u="sng" dirty="0">
                <a:hlinkClick r:id="rId4"/>
              </a:rPr>
              <a:t>sororhop@sbcglobal.net</a:t>
            </a:r>
            <a:r>
              <a:rPr lang="en-US" sz="2200" b="1" dirty="0"/>
              <a:t>.</a:t>
            </a:r>
            <a:endParaRPr lang="en-US" sz="2200" dirty="0"/>
          </a:p>
          <a:p>
            <a:pPr marL="342900" indent="-342900">
              <a:buFont typeface="Arial" panose="020B0604020202020204" pitchFamily="34" charset="0"/>
              <a:buChar char="•"/>
            </a:pPr>
            <a:r>
              <a:rPr lang="en-US" sz="2200" b="1" dirty="0">
                <a:solidFill>
                  <a:srgbClr val="00B050"/>
                </a:solidFill>
              </a:rPr>
              <a:t>We look forward to the development of a beautiful book upon completion of this project which will be unveiled at the 2019 Central Area Conference</a:t>
            </a:r>
            <a:r>
              <a:rPr lang="en-US" sz="2200" b="1" dirty="0"/>
              <a:t>.</a:t>
            </a:r>
            <a:endParaRPr lang="en-US" sz="2200" dirty="0"/>
          </a:p>
          <a:p>
            <a:pPr algn="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4671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2"/>
            <a:ext cx="9144000" cy="6857999"/>
          </a:xfrm>
          <a:prstGeom prst="rect">
            <a:avLst/>
          </a:prstGeom>
        </p:spPr>
      </p:pic>
      <p:sp>
        <p:nvSpPr>
          <p:cNvPr id="4" name="Title 3"/>
          <p:cNvSpPr>
            <a:spLocks noGrp="1"/>
          </p:cNvSpPr>
          <p:nvPr>
            <p:ph type="title"/>
          </p:nvPr>
        </p:nvSpPr>
        <p:spPr>
          <a:xfrm>
            <a:off x="628650" y="365126"/>
            <a:ext cx="7886700" cy="818457"/>
          </a:xfrm>
        </p:spPr>
        <p:txBody>
          <a:bodyPr>
            <a:normAutofit fontScale="90000"/>
          </a:bodyPr>
          <a:lstStyle/>
          <a:p>
            <a:pPr algn="r"/>
            <a:r>
              <a:rPr lang="en-US" sz="3600" b="1" dirty="0"/>
              <a:t>Area</a:t>
            </a:r>
            <a:r>
              <a:rPr lang="en-US" sz="3600" b="1" dirty="0">
                <a:solidFill>
                  <a:srgbClr val="000000"/>
                </a:solidFill>
              </a:rPr>
              <a:t> Parliamentarian </a:t>
            </a:r>
            <a:r>
              <a:rPr lang="en-US" sz="3600" b="1" dirty="0"/>
              <a:t>Report</a:t>
            </a:r>
            <a:br>
              <a:rPr lang="en-US" sz="3600" b="1" i="1" dirty="0"/>
            </a:br>
            <a:endParaRPr lang="en-US" i="1" dirty="0">
              <a:cs typeface="Arial"/>
            </a:endParaRPr>
          </a:p>
        </p:txBody>
      </p:sp>
      <p:sp>
        <p:nvSpPr>
          <p:cNvPr id="5" name="Content Placeholder 4"/>
          <p:cNvSpPr>
            <a:spLocks noGrp="1"/>
          </p:cNvSpPr>
          <p:nvPr>
            <p:ph idx="1"/>
          </p:nvPr>
        </p:nvSpPr>
        <p:spPr>
          <a:xfrm>
            <a:off x="628650" y="1371600"/>
            <a:ext cx="7886700" cy="4805363"/>
          </a:xfrm>
        </p:spPr>
        <p:txBody>
          <a:bodyPr>
            <a:normAutofit fontScale="25000" lnSpcReduction="20000"/>
          </a:bodyPr>
          <a:lstStyle/>
          <a:p>
            <a:r>
              <a:rPr lang="en-US" sz="6600" dirty="0">
                <a:solidFill>
                  <a:srgbClr val="000000"/>
                </a:solidFill>
                <a:latin typeface="Helvetica" pitchFamily="2" charset="0"/>
              </a:rPr>
              <a:t>I now have updated bylaws from 30 chapters and all have been approved</a:t>
            </a:r>
            <a:br>
              <a:rPr lang="en-US" sz="6600" dirty="0"/>
            </a:br>
            <a:r>
              <a:rPr lang="en-US" sz="6600" dirty="0">
                <a:solidFill>
                  <a:srgbClr val="000000"/>
                </a:solidFill>
                <a:latin typeface="Helvetica" pitchFamily="2" charset="0"/>
              </a:rPr>
              <a:t>with the 2018 National Assembly amendments.  </a:t>
            </a:r>
          </a:p>
          <a:p>
            <a:r>
              <a:rPr lang="en-US" sz="6600" dirty="0">
                <a:solidFill>
                  <a:srgbClr val="000000"/>
                </a:solidFill>
                <a:latin typeface="Helvetica" pitchFamily="2" charset="0"/>
              </a:rPr>
              <a:t>Webinar success</a:t>
            </a:r>
          </a:p>
          <a:p>
            <a:pPr lvl="1">
              <a:buFont typeface="Wingdings" pitchFamily="2" charset="2"/>
              <a:buChar char="Ø"/>
            </a:pPr>
            <a:r>
              <a:rPr lang="en-US" sz="6200" dirty="0">
                <a:solidFill>
                  <a:srgbClr val="000000"/>
                </a:solidFill>
                <a:latin typeface="Helvetica" pitchFamily="2" charset="0"/>
              </a:rPr>
              <a:t>Email sent to webinar participants with information on how to</a:t>
            </a:r>
            <a:br>
              <a:rPr lang="en-US" sz="6200" dirty="0"/>
            </a:br>
            <a:r>
              <a:rPr lang="en-US" sz="6200" dirty="0"/>
              <a:t>    </a:t>
            </a:r>
            <a:r>
              <a:rPr lang="en-US" sz="6200" dirty="0">
                <a:solidFill>
                  <a:srgbClr val="000000"/>
                </a:solidFill>
                <a:latin typeface="Helvetica" pitchFamily="2" charset="0"/>
              </a:rPr>
              <a:t>access Webinars</a:t>
            </a:r>
          </a:p>
          <a:p>
            <a:pPr marL="457200" lvl="1" indent="0">
              <a:buNone/>
            </a:pPr>
            <a:br>
              <a:rPr lang="en-US" sz="6200" dirty="0"/>
            </a:br>
            <a:r>
              <a:rPr lang="en-US" sz="6200" dirty="0"/>
              <a:t>           </a:t>
            </a:r>
            <a:r>
              <a:rPr lang="en-US" sz="6200" dirty="0">
                <a:solidFill>
                  <a:srgbClr val="000000"/>
                </a:solidFill>
                <a:latin typeface="Helvetica" pitchFamily="2" charset="0"/>
              </a:rPr>
              <a:t>*Some reported problems with accessing Webinar I but working</a:t>
            </a:r>
            <a:br>
              <a:rPr lang="en-US" sz="6200" dirty="0"/>
            </a:br>
            <a:r>
              <a:rPr lang="en-US" sz="6200" dirty="0"/>
              <a:t>             </a:t>
            </a:r>
            <a:r>
              <a:rPr lang="en-US" sz="6200" dirty="0">
                <a:solidFill>
                  <a:srgbClr val="000000"/>
                </a:solidFill>
                <a:latin typeface="Helvetica" pitchFamily="2" charset="0"/>
              </a:rPr>
              <a:t>to resolve that issue </a:t>
            </a:r>
          </a:p>
          <a:p>
            <a:pPr marL="457200" lvl="1" indent="0">
              <a:buNone/>
            </a:pPr>
            <a:br>
              <a:rPr lang="en-US" sz="6200" dirty="0"/>
            </a:br>
            <a:r>
              <a:rPr lang="en-US" sz="6200" dirty="0"/>
              <a:t>           </a:t>
            </a:r>
            <a:r>
              <a:rPr lang="en-US" sz="6200" dirty="0">
                <a:solidFill>
                  <a:srgbClr val="000000"/>
                </a:solidFill>
                <a:latin typeface="Helvetica" pitchFamily="2" charset="0"/>
              </a:rPr>
              <a:t>*Plans in motion for follow-up teleconference for webinar</a:t>
            </a:r>
            <a:br>
              <a:rPr lang="en-US" sz="6200" dirty="0"/>
            </a:br>
            <a:r>
              <a:rPr lang="en-US" sz="6200" dirty="0"/>
              <a:t>             </a:t>
            </a:r>
            <a:r>
              <a:rPr lang="en-US" sz="6200" dirty="0">
                <a:solidFill>
                  <a:srgbClr val="000000"/>
                </a:solidFill>
                <a:latin typeface="Helvetica" pitchFamily="2" charset="0"/>
              </a:rPr>
              <a:t>participants </a:t>
            </a:r>
          </a:p>
          <a:p>
            <a:pPr marL="457200" lvl="1" indent="0">
              <a:buNone/>
            </a:pPr>
            <a:br>
              <a:rPr lang="en-US" sz="6200" dirty="0"/>
            </a:br>
            <a:r>
              <a:rPr lang="en-US" sz="6200" dirty="0"/>
              <a:t>           </a:t>
            </a:r>
            <a:r>
              <a:rPr lang="en-US" sz="6200" dirty="0">
                <a:solidFill>
                  <a:srgbClr val="000000"/>
                </a:solidFill>
                <a:latin typeface="Helvetica" pitchFamily="2" charset="0"/>
              </a:rPr>
              <a:t>*Evaluation document to be mailed to webinar participants</a:t>
            </a:r>
            <a:br>
              <a:rPr lang="en-US" sz="6200" dirty="0"/>
            </a:br>
            <a:r>
              <a:rPr lang="en-US" sz="6200" dirty="0"/>
              <a:t>             </a:t>
            </a:r>
            <a:r>
              <a:rPr lang="en-US" sz="6200" dirty="0">
                <a:solidFill>
                  <a:srgbClr val="000000"/>
                </a:solidFill>
                <a:latin typeface="Helvetica" pitchFamily="2" charset="0"/>
              </a:rPr>
              <a:t>this month.  Please respond promptly.</a:t>
            </a:r>
            <a:br>
              <a:rPr lang="en-US" sz="6200" dirty="0"/>
            </a:br>
            <a:endParaRPr lang="en-US" sz="6200" dirty="0"/>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r>
              <a:rPr lang="en-US" sz="6400" dirty="0">
                <a:latin typeface="Times New Roman" panose="02020603050405020304" pitchFamily="18" charset="0"/>
                <a:cs typeface="Times New Roman" panose="02020603050405020304" pitchFamily="18" charset="0"/>
              </a:rPr>
              <a:t> </a:t>
            </a:r>
          </a:p>
          <a:p>
            <a:pPr marL="0" indent="0">
              <a:buNone/>
            </a:pPr>
            <a:endParaRPr lang="en-US" sz="3000" dirty="0">
              <a:latin typeface="Times New Roman" panose="02020603050405020304" pitchFamily="18" charset="0"/>
              <a:cs typeface="Times New Roman" panose="02020603050405020304" pitchFamily="18" charset="0"/>
            </a:endParaRPr>
          </a:p>
          <a:p>
            <a:pPr marL="36513" lvl="0" indent="0" algn="ctr" fontAlgn="base">
              <a:lnSpc>
                <a:spcPct val="100000"/>
              </a:lnSpc>
              <a:spcBef>
                <a:spcPct val="20000"/>
              </a:spcBef>
              <a:spcAft>
                <a:spcPct val="0"/>
              </a:spcAft>
              <a:buClr>
                <a:srgbClr val="6EA0B0"/>
              </a:buClr>
              <a:buSzPct val="80000"/>
              <a:buNone/>
              <a:defRPr/>
            </a:pPr>
            <a:r>
              <a:rPr lang="en-US" altLang="en-US" dirty="0">
                <a:solidFill>
                  <a:srgbClr val="000000"/>
                </a:solidFill>
                <a:latin typeface="Franklin Gothic Book"/>
                <a:cs typeface="Arial"/>
              </a:rPr>
              <a:t> </a:t>
            </a:r>
          </a:p>
          <a:p>
            <a:pPr marL="0" indent="0">
              <a:buNone/>
            </a:pPr>
            <a:r>
              <a:rPr lang="en-US" dirty="0"/>
              <a:t>                        </a:t>
            </a:r>
          </a:p>
          <a:p>
            <a:pPr marL="0" indent="0">
              <a:buNone/>
            </a:pPr>
            <a:r>
              <a:rPr lang="en-US" dirty="0"/>
              <a:t> </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t>                 </a:t>
            </a:r>
            <a:endParaRPr lang="en-US" sz="36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397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2"/>
            <a:ext cx="9144000" cy="6857999"/>
          </a:xfrm>
          <a:prstGeom prst="rect">
            <a:avLst/>
          </a:prstGeom>
        </p:spPr>
      </p:pic>
      <p:sp>
        <p:nvSpPr>
          <p:cNvPr id="4" name="Title 3"/>
          <p:cNvSpPr>
            <a:spLocks noGrp="1"/>
          </p:cNvSpPr>
          <p:nvPr>
            <p:ph type="title"/>
          </p:nvPr>
        </p:nvSpPr>
        <p:spPr>
          <a:xfrm>
            <a:off x="628650" y="365126"/>
            <a:ext cx="7886700" cy="818457"/>
          </a:xfrm>
        </p:spPr>
        <p:txBody>
          <a:bodyPr>
            <a:normAutofit fontScale="90000"/>
          </a:bodyPr>
          <a:lstStyle/>
          <a:p>
            <a:pPr algn="r"/>
            <a:r>
              <a:rPr lang="en-US" sz="3600" b="1" i="1" dirty="0"/>
              <a:t>March Presidential Tip</a:t>
            </a:r>
            <a:br>
              <a:rPr lang="en-US" sz="3600" b="1" i="1" dirty="0"/>
            </a:br>
            <a:endParaRPr lang="en-US" i="1" dirty="0">
              <a:cs typeface="Arial"/>
            </a:endParaRPr>
          </a:p>
        </p:txBody>
      </p:sp>
      <p:sp>
        <p:nvSpPr>
          <p:cNvPr id="5" name="Content Placeholder 4"/>
          <p:cNvSpPr>
            <a:spLocks noGrp="1"/>
          </p:cNvSpPr>
          <p:nvPr>
            <p:ph idx="1"/>
          </p:nvPr>
        </p:nvSpPr>
        <p:spPr>
          <a:xfrm>
            <a:off x="628650" y="1371600"/>
            <a:ext cx="7886700" cy="4805363"/>
          </a:xfrm>
        </p:spPr>
        <p:txBody>
          <a:bodyPr>
            <a:normAutofit fontScale="25000" lnSpcReduction="20000"/>
          </a:bodyPr>
          <a:lstStyle/>
          <a:p>
            <a:r>
              <a:rPr lang="en-US" sz="6600" dirty="0">
                <a:solidFill>
                  <a:srgbClr val="000000"/>
                </a:solidFill>
                <a:latin typeface="Helvetica" pitchFamily="2" charset="0"/>
              </a:rPr>
              <a:t>The president should take special care to make sure that the members always understand what is the immediately pending business, the exact question to be  voted on by doing the following</a:t>
            </a:r>
          </a:p>
          <a:p>
            <a:pPr>
              <a:buFont typeface="Wingdings" pitchFamily="2" charset="2"/>
              <a:buChar char="Ø"/>
            </a:pPr>
            <a:r>
              <a:rPr lang="en-US" sz="6600" dirty="0">
                <a:solidFill>
                  <a:srgbClr val="000000"/>
                </a:solidFill>
                <a:latin typeface="Helvetica" pitchFamily="2" charset="0"/>
              </a:rPr>
              <a:t>A member makes a motion, "I move that....”</a:t>
            </a:r>
          </a:p>
          <a:p>
            <a:pPr>
              <a:buFont typeface="Wingdings" pitchFamily="2" charset="2"/>
              <a:buChar char="Ø"/>
            </a:pPr>
            <a:r>
              <a:rPr lang="en-US" sz="6600" dirty="0">
                <a:solidFill>
                  <a:srgbClr val="000000"/>
                </a:solidFill>
                <a:latin typeface="Helvetica" pitchFamily="2" charset="0"/>
              </a:rPr>
              <a:t>A different member seconds the motion</a:t>
            </a:r>
          </a:p>
          <a:p>
            <a:pPr>
              <a:buFont typeface="Wingdings" pitchFamily="2" charset="2"/>
              <a:buChar char="Ø"/>
            </a:pPr>
            <a:r>
              <a:rPr lang="en-US" sz="6600" dirty="0">
                <a:solidFill>
                  <a:srgbClr val="000000"/>
                </a:solidFill>
                <a:latin typeface="Helvetica" pitchFamily="2" charset="0"/>
              </a:rPr>
              <a:t>The chair formally places it before the assembly by stating the question. State the exact motion and indicate that it is open to debate</a:t>
            </a:r>
            <a:br>
              <a:rPr lang="en-US" sz="6600" dirty="0"/>
            </a:br>
            <a:r>
              <a:rPr lang="en-US" sz="6600" dirty="0"/>
              <a:t>    </a:t>
            </a:r>
            <a:r>
              <a:rPr lang="en-US" sz="6600" dirty="0">
                <a:solidFill>
                  <a:srgbClr val="000000"/>
                </a:solidFill>
                <a:latin typeface="Helvetica" pitchFamily="2" charset="0"/>
              </a:rPr>
              <a:t>"it is moved and seconded that (repeat the motion) </a:t>
            </a:r>
          </a:p>
          <a:p>
            <a:pPr>
              <a:buFont typeface="Wingdings" pitchFamily="2" charset="2"/>
              <a:buChar char="Ø"/>
            </a:pPr>
            <a:r>
              <a:rPr lang="en-US" sz="6600" dirty="0">
                <a:solidFill>
                  <a:srgbClr val="000000"/>
                </a:solidFill>
                <a:latin typeface="Helvetica" pitchFamily="2" charset="0"/>
              </a:rPr>
              <a:t>The chair checks to see if the maker of the motion wishes to speak</a:t>
            </a:r>
          </a:p>
          <a:p>
            <a:pPr>
              <a:buFont typeface="Wingdings" pitchFamily="2" charset="2"/>
              <a:buChar char="Ø"/>
            </a:pPr>
            <a:r>
              <a:rPr lang="en-US" sz="6600" dirty="0">
                <a:solidFill>
                  <a:srgbClr val="000000"/>
                </a:solidFill>
                <a:latin typeface="Helvetica" pitchFamily="2" charset="0"/>
              </a:rPr>
              <a:t>If the maker does not claim the floor and no one else wishes to speak           to the motion</a:t>
            </a:r>
          </a:p>
          <a:p>
            <a:pPr>
              <a:buFont typeface="Wingdings" pitchFamily="2" charset="2"/>
              <a:buChar char="Ø"/>
            </a:pPr>
            <a:r>
              <a:rPr lang="en-US" sz="6600" dirty="0">
                <a:solidFill>
                  <a:srgbClr val="000000"/>
                </a:solidFill>
                <a:latin typeface="Helvetica" pitchFamily="2" charset="0"/>
              </a:rPr>
              <a:t>The chair asks, "is there any debate? ” followed by "are you ready for the question?”</a:t>
            </a:r>
          </a:p>
          <a:p>
            <a:pPr algn="r">
              <a:buFont typeface="Wingdings" pitchFamily="2" charset="2"/>
              <a:buChar char="Ø"/>
            </a:pPr>
            <a:r>
              <a:rPr lang="en-US" sz="6600" dirty="0">
                <a:solidFill>
                  <a:srgbClr val="000000"/>
                </a:solidFill>
                <a:latin typeface="Helvetica" pitchFamily="2" charset="0"/>
              </a:rPr>
              <a:t>After the vote, the chair immediately announces the result of the vote.  </a:t>
            </a:r>
            <a:br>
              <a:rPr lang="en-US" sz="6600" dirty="0"/>
            </a:br>
            <a:br>
              <a:rPr lang="en-US" sz="6600" dirty="0"/>
            </a:br>
            <a:r>
              <a:rPr lang="en-US" sz="6600" dirty="0">
                <a:solidFill>
                  <a:srgbClr val="000000"/>
                </a:solidFill>
                <a:latin typeface="Helvetica" pitchFamily="2" charset="0"/>
              </a:rPr>
              <a:t>Link Sarah Brown-Clark</a:t>
            </a:r>
            <a:br>
              <a:rPr lang="en-US" sz="6600" dirty="0"/>
            </a:br>
            <a:r>
              <a:rPr lang="en-US" sz="6600" dirty="0">
                <a:solidFill>
                  <a:srgbClr val="000000"/>
                </a:solidFill>
                <a:latin typeface="Helvetica" pitchFamily="2" charset="0"/>
              </a:rPr>
              <a:t>Central Area Parliamentarian</a:t>
            </a:r>
            <a:br>
              <a:rPr lang="en-US" sz="6600" dirty="0"/>
            </a:br>
            <a:r>
              <a:rPr lang="en-US" sz="6600" dirty="0">
                <a:latin typeface="Helvetica" pitchFamily="2" charset="0"/>
                <a:hlinkClick r:id="rId3"/>
              </a:rPr>
              <a:t>sbrownclark@cboss.com</a:t>
            </a:r>
            <a:r>
              <a:rPr lang="en-US" sz="6600" dirty="0">
                <a:solidFill>
                  <a:srgbClr val="000000"/>
                </a:solidFill>
                <a:latin typeface="Helvetica" pitchFamily="2" charset="0"/>
              </a:rPr>
              <a:t> </a:t>
            </a:r>
            <a:br>
              <a:rPr lang="en-US" sz="6600" dirty="0"/>
            </a:br>
            <a:r>
              <a:rPr lang="en-US" sz="6600" dirty="0">
                <a:solidFill>
                  <a:srgbClr val="000000"/>
                </a:solidFill>
                <a:latin typeface="Helvetica" pitchFamily="2" charset="0"/>
              </a:rPr>
              <a:t>330.746.4059</a:t>
            </a:r>
            <a:br>
              <a:rPr lang="en-US" sz="6600" dirty="0"/>
            </a:b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r>
              <a:rPr lang="en-US" sz="6400" dirty="0">
                <a:latin typeface="Times New Roman" panose="02020603050405020304" pitchFamily="18" charset="0"/>
                <a:cs typeface="Times New Roman" panose="02020603050405020304" pitchFamily="18" charset="0"/>
              </a:rPr>
              <a:t> </a:t>
            </a:r>
          </a:p>
          <a:p>
            <a:pPr marL="0" indent="0">
              <a:buNone/>
            </a:pPr>
            <a:endParaRPr lang="en-US" sz="3000" dirty="0">
              <a:latin typeface="Times New Roman" panose="02020603050405020304" pitchFamily="18" charset="0"/>
              <a:cs typeface="Times New Roman" panose="02020603050405020304" pitchFamily="18" charset="0"/>
            </a:endParaRPr>
          </a:p>
          <a:p>
            <a:pPr marL="36513" lvl="0" indent="0" algn="ctr" fontAlgn="base">
              <a:lnSpc>
                <a:spcPct val="100000"/>
              </a:lnSpc>
              <a:spcBef>
                <a:spcPct val="20000"/>
              </a:spcBef>
              <a:spcAft>
                <a:spcPct val="0"/>
              </a:spcAft>
              <a:buClr>
                <a:srgbClr val="6EA0B0"/>
              </a:buClr>
              <a:buSzPct val="80000"/>
              <a:buNone/>
              <a:defRPr/>
            </a:pPr>
            <a:r>
              <a:rPr lang="en-US" altLang="en-US" dirty="0">
                <a:solidFill>
                  <a:srgbClr val="000000"/>
                </a:solidFill>
                <a:latin typeface="Franklin Gothic Book"/>
                <a:cs typeface="Arial"/>
              </a:rPr>
              <a:t> </a:t>
            </a:r>
          </a:p>
          <a:p>
            <a:pPr marL="0" indent="0">
              <a:buNone/>
            </a:pPr>
            <a:r>
              <a:rPr lang="en-US" dirty="0"/>
              <a:t>                        </a:t>
            </a:r>
          </a:p>
          <a:p>
            <a:pPr marL="0" indent="0">
              <a:buNone/>
            </a:pPr>
            <a:r>
              <a:rPr lang="en-US" dirty="0"/>
              <a:t> </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t>                 </a:t>
            </a:r>
            <a:endParaRPr lang="en-US" sz="36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8670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351"/>
            <a:ext cx="9144000" cy="6857999"/>
          </a:xfrm>
          <a:prstGeom prst="rect">
            <a:avLst/>
          </a:prstGeom>
        </p:spPr>
      </p:pic>
      <p:sp>
        <p:nvSpPr>
          <p:cNvPr id="3" name="Title 2"/>
          <p:cNvSpPr>
            <a:spLocks noGrp="1"/>
          </p:cNvSpPr>
          <p:nvPr>
            <p:ph type="title"/>
          </p:nvPr>
        </p:nvSpPr>
        <p:spPr>
          <a:xfrm>
            <a:off x="2077376" y="337351"/>
            <a:ext cx="6437974" cy="1353339"/>
          </a:xfrm>
        </p:spPr>
        <p:txBody>
          <a:bodyPr/>
          <a:lstStyle/>
          <a:p>
            <a:pPr algn="ctr"/>
            <a:r>
              <a:rPr lang="en-US" b="1" i="1" dirty="0"/>
              <a:t>AGENDA</a:t>
            </a:r>
          </a:p>
        </p:txBody>
      </p:sp>
      <p:sp>
        <p:nvSpPr>
          <p:cNvPr id="4" name="Content Placeholder 3"/>
          <p:cNvSpPr>
            <a:spLocks noGrp="1"/>
          </p:cNvSpPr>
          <p:nvPr>
            <p:ph idx="1"/>
          </p:nvPr>
        </p:nvSpPr>
        <p:spPr>
          <a:xfrm>
            <a:off x="431074" y="1322363"/>
            <a:ext cx="8373292" cy="5769064"/>
          </a:xfrm>
        </p:spPr>
        <p:txBody>
          <a:bodyPr>
            <a:noAutofit/>
          </a:bodyPr>
          <a:lstStyle/>
          <a:p>
            <a:pPr marL="0" indent="0" algn="ctr">
              <a:buNone/>
            </a:pPr>
            <a:r>
              <a:rPr lang="en-US" sz="2000" dirty="0"/>
              <a:t>March 7, 2019</a:t>
            </a:r>
          </a:p>
          <a:p>
            <a:pPr marL="0" indent="0" algn="ctr">
              <a:buNone/>
            </a:pPr>
            <a:r>
              <a:rPr lang="en-US" sz="2000" dirty="0"/>
              <a:t>CA President’s Chat</a:t>
            </a:r>
          </a:p>
          <a:p>
            <a:pPr>
              <a:buFont typeface="Wingdings" charset="2"/>
              <a:buChar char="§"/>
            </a:pPr>
            <a:r>
              <a:rPr lang="en-US" sz="2000" dirty="0"/>
              <a:t>Welcome and Approval of Agenda – Link Glenda</a:t>
            </a:r>
          </a:p>
          <a:p>
            <a:pPr>
              <a:buFont typeface="Wingdings" charset="2"/>
              <a:buChar char="§"/>
            </a:pPr>
            <a:r>
              <a:rPr lang="en-US" sz="2000" dirty="0"/>
              <a:t>Friendship Moment </a:t>
            </a:r>
            <a:r>
              <a:rPr lang="mr-IN" sz="2000" dirty="0"/>
              <a:t>–</a:t>
            </a:r>
            <a:r>
              <a:rPr lang="en-US" sz="2000" dirty="0"/>
              <a:t> Link Monica </a:t>
            </a:r>
          </a:p>
          <a:p>
            <a:pPr>
              <a:buFont typeface="Wingdings" charset="2"/>
              <a:buChar char="§"/>
            </a:pPr>
            <a:r>
              <a:rPr lang="en-US" sz="2000" dirty="0"/>
              <a:t>Area Director Report – Link Glenda</a:t>
            </a:r>
          </a:p>
          <a:p>
            <a:pPr>
              <a:buFont typeface="Wingdings" charset="2"/>
              <a:buChar char="§"/>
            </a:pPr>
            <a:r>
              <a:rPr lang="en-US" sz="2000" dirty="0"/>
              <a:t>Area Vice Director Update – Link Monica</a:t>
            </a:r>
          </a:p>
          <a:p>
            <a:pPr>
              <a:buFont typeface="Wingdings" charset="2"/>
              <a:buChar char="§"/>
            </a:pPr>
            <a:r>
              <a:rPr lang="en-US" sz="2000" dirty="0"/>
              <a:t>Secretary  Update –  Link Jill</a:t>
            </a:r>
          </a:p>
          <a:p>
            <a:pPr>
              <a:buFont typeface="Wingdings" charset="2"/>
              <a:buChar char="§"/>
            </a:pPr>
            <a:r>
              <a:rPr lang="en-US" sz="2000" dirty="0"/>
              <a:t>Treasurer Update – Link Sheila</a:t>
            </a:r>
          </a:p>
          <a:p>
            <a:pPr>
              <a:buFont typeface="Wingdings" charset="2"/>
              <a:buChar char="§"/>
            </a:pPr>
            <a:r>
              <a:rPr lang="en-US" sz="2000" dirty="0"/>
              <a:t>Foundation Report – Link Tara</a:t>
            </a:r>
          </a:p>
          <a:p>
            <a:pPr>
              <a:buFont typeface="Wingdings" charset="2"/>
              <a:buChar char="§"/>
            </a:pPr>
            <a:r>
              <a:rPr lang="en-US" sz="2000" dirty="0"/>
              <a:t>Nominating Update  - Link Joyce</a:t>
            </a:r>
          </a:p>
          <a:p>
            <a:pPr>
              <a:buFont typeface="Wingdings" charset="2"/>
              <a:buChar char="§"/>
            </a:pPr>
            <a:r>
              <a:rPr lang="en-US" sz="2000" dirty="0"/>
              <a:t>Program Update – Link Karen Patricia</a:t>
            </a:r>
          </a:p>
          <a:p>
            <a:pPr>
              <a:buFont typeface="Wingdings" charset="2"/>
              <a:buChar char="§"/>
            </a:pPr>
            <a:r>
              <a:rPr lang="en-US" sz="2000" dirty="0"/>
              <a:t>Area Parliamentarian –Link Sarah</a:t>
            </a:r>
          </a:p>
          <a:p>
            <a:pPr marL="0" indent="0">
              <a:buNone/>
            </a:pPr>
            <a:endParaRPr lang="en-US" sz="2000" dirty="0"/>
          </a:p>
          <a:p>
            <a:pPr>
              <a:buFont typeface="Wingdings" charset="2"/>
              <a:buChar char="§"/>
            </a:pPr>
            <a:endParaRPr lang="en-US" sz="2000" dirty="0"/>
          </a:p>
          <a:p>
            <a:pPr marL="0" indent="0">
              <a:buNone/>
            </a:pPr>
            <a:endParaRPr lang="en-US" dirty="0"/>
          </a:p>
          <a:p>
            <a:pPr marL="0" indent="0">
              <a:buNone/>
            </a:pPr>
            <a:endParaRPr lang="en-US" dirty="0"/>
          </a:p>
          <a:p>
            <a:pPr lvl="1"/>
            <a:endParaRPr lang="en-US" dirty="0"/>
          </a:p>
          <a:p>
            <a:endParaRPr lang="en-US" sz="2600" dirty="0"/>
          </a:p>
        </p:txBody>
      </p:sp>
    </p:spTree>
    <p:extLst>
      <p:ext uri="{BB962C8B-B14F-4D97-AF65-F5344CB8AC3E}">
        <p14:creationId xmlns:p14="http://schemas.microsoft.com/office/powerpoint/2010/main" val="1300184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1"/>
            <a:ext cx="9144000" cy="6857999"/>
          </a:xfrm>
          <a:prstGeom prst="rect">
            <a:avLst/>
          </a:prstGeom>
        </p:spPr>
      </p:pic>
      <p:sp>
        <p:nvSpPr>
          <p:cNvPr id="3" name="Title 2"/>
          <p:cNvSpPr>
            <a:spLocks noGrp="1"/>
          </p:cNvSpPr>
          <p:nvPr>
            <p:ph type="title"/>
          </p:nvPr>
        </p:nvSpPr>
        <p:spPr>
          <a:xfrm>
            <a:off x="2077376" y="337351"/>
            <a:ext cx="6437974" cy="1353339"/>
          </a:xfrm>
        </p:spPr>
        <p:txBody>
          <a:bodyPr/>
          <a:lstStyle/>
          <a:p>
            <a:pPr algn="ctr"/>
            <a:r>
              <a:rPr lang="en-US" b="1" i="1" dirty="0"/>
              <a:t>CA PRESIDENT’S CHAT</a:t>
            </a:r>
          </a:p>
        </p:txBody>
      </p:sp>
      <p:sp>
        <p:nvSpPr>
          <p:cNvPr id="4" name="Content Placeholder 3"/>
          <p:cNvSpPr>
            <a:spLocks noGrp="1"/>
          </p:cNvSpPr>
          <p:nvPr>
            <p:ph idx="1"/>
          </p:nvPr>
        </p:nvSpPr>
        <p:spPr>
          <a:xfrm>
            <a:off x="431074" y="1322363"/>
            <a:ext cx="8373292" cy="4706962"/>
          </a:xfrm>
        </p:spPr>
        <p:txBody>
          <a:bodyPr>
            <a:no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Questions and Answers</a:t>
            </a:r>
          </a:p>
          <a:p>
            <a:pPr marL="0" indent="0">
              <a:buNone/>
            </a:pPr>
            <a:endParaRPr lang="en-US" dirty="0"/>
          </a:p>
          <a:p>
            <a:pPr lvl="1"/>
            <a:endParaRPr lang="en-US" dirty="0"/>
          </a:p>
          <a:p>
            <a:endParaRPr lang="en-US" sz="2600" dirty="0"/>
          </a:p>
        </p:txBody>
      </p:sp>
    </p:spTree>
    <p:extLst>
      <p:ext uri="{BB962C8B-B14F-4D97-AF65-F5344CB8AC3E}">
        <p14:creationId xmlns:p14="http://schemas.microsoft.com/office/powerpoint/2010/main" val="159688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8"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i="1" dirty="0"/>
              <a:t>Area Directors Report</a:t>
            </a:r>
          </a:p>
        </p:txBody>
      </p:sp>
      <p:sp>
        <p:nvSpPr>
          <p:cNvPr id="4" name="Content Placeholder 3"/>
          <p:cNvSpPr>
            <a:spLocks noGrp="1"/>
          </p:cNvSpPr>
          <p:nvPr>
            <p:ph idx="1"/>
          </p:nvPr>
        </p:nvSpPr>
        <p:spPr>
          <a:xfrm>
            <a:off x="142057" y="1576136"/>
            <a:ext cx="8749279" cy="5751415"/>
          </a:xfrm>
        </p:spPr>
        <p:txBody>
          <a:bodyPr>
            <a:noAutofit/>
          </a:bodyPr>
          <a:lstStyle/>
          <a:p>
            <a:pPr marL="0" indent="0">
              <a:buNone/>
            </a:pPr>
            <a:endParaRPr lang="en-US" sz="1400" dirty="0">
              <a:latin typeface="Times New Roman"/>
              <a:cs typeface="Times New Roman"/>
            </a:endParaRPr>
          </a:p>
          <a:p>
            <a:pPr lvl="1"/>
            <a:r>
              <a:rPr lang="en-US" sz="1800" dirty="0">
                <a:latin typeface="Times New Roman"/>
                <a:cs typeface="Times New Roman"/>
              </a:rPr>
              <a:t>I represented the Area in New York City the </a:t>
            </a:r>
            <a:r>
              <a:rPr lang="en-US" sz="1800" dirty="0">
                <a:latin typeface="Times New Roman" panose="02020603050405020304" pitchFamily="18" charset="0"/>
                <a:cs typeface="Times New Roman" panose="02020603050405020304" pitchFamily="18" charset="0"/>
              </a:rPr>
              <a:t>Roundtable Discussion for the Great Women Initiative Environmental Protections Agency. Links</a:t>
            </a:r>
            <a:r>
              <a:rPr lang="en-US" sz="1800" dirty="0">
                <a:latin typeface="Times New Roman"/>
                <a:cs typeface="Times New Roman"/>
              </a:rPr>
              <a:t> from around Linkdom met with </a:t>
            </a:r>
            <a:r>
              <a:rPr lang="en-US" sz="1800" dirty="0">
                <a:latin typeface="Times New Roman" panose="02020603050405020304" pitchFamily="18" charset="0"/>
                <a:cs typeface="Times New Roman" panose="02020603050405020304" pitchFamily="18" charset="0"/>
              </a:rPr>
              <a:t>classical figurative sculptor Sabin Howard. </a:t>
            </a:r>
            <a:r>
              <a:rPr lang="en-US" sz="1800" dirty="0">
                <a:latin typeface="Times New Roman"/>
                <a:cs typeface="Times New Roman"/>
              </a:rPr>
              <a:t> </a:t>
            </a:r>
          </a:p>
          <a:p>
            <a:pPr lvl="1"/>
            <a:r>
              <a:rPr lang="en-US" sz="1800" dirty="0">
                <a:latin typeface="Times New Roman"/>
                <a:cs typeface="Times New Roman"/>
              </a:rPr>
              <a:t>The focus on the last month has the completion of names submitted for induction into our organization.  I am waiting for the final number so they can be reported out in an upcoming meeting.</a:t>
            </a:r>
          </a:p>
          <a:p>
            <a:pPr lvl="1"/>
            <a:r>
              <a:rPr lang="en-US" sz="1800" dirty="0">
                <a:latin typeface="Times New Roman"/>
                <a:cs typeface="Times New Roman"/>
              </a:rPr>
              <a:t>OE update</a:t>
            </a:r>
          </a:p>
          <a:p>
            <a:pPr lvl="1"/>
            <a:r>
              <a:rPr lang="en-US" sz="1800" dirty="0">
                <a:latin typeface="Times New Roman"/>
                <a:cs typeface="Times New Roman"/>
              </a:rPr>
              <a:t>Additional focus has been on the upcoming Area Conference.</a:t>
            </a:r>
          </a:p>
          <a:p>
            <a:pPr lvl="1"/>
            <a:r>
              <a:rPr lang="en-US" sz="1800" dirty="0">
                <a:latin typeface="Times New Roman"/>
                <a:cs typeface="Times New Roman"/>
              </a:rPr>
              <a:t>I have had personal interactions with Link Paula Walker who is thee head of the Legislative  Contract review and approval team.</a:t>
            </a:r>
          </a:p>
          <a:p>
            <a:pPr lvl="1"/>
            <a:r>
              <a:rPr lang="en-US" sz="1800" dirty="0">
                <a:latin typeface="Times New Roman"/>
                <a:cs typeface="Times New Roman"/>
              </a:rPr>
              <a:t>There are some exciting Area updates that I will defer to your elected and appointed officers.</a:t>
            </a:r>
          </a:p>
          <a:p>
            <a:pPr lvl="1"/>
            <a:r>
              <a:rPr lang="en-US" sz="1800" dirty="0">
                <a:latin typeface="Times New Roman"/>
                <a:cs typeface="Times New Roman"/>
              </a:rPr>
              <a:t>Area Cluster meeting March 28-30</a:t>
            </a:r>
          </a:p>
          <a:p>
            <a:pPr lvl="1"/>
            <a:r>
              <a:rPr lang="en-US" sz="1800" dirty="0">
                <a:latin typeface="Times New Roman"/>
                <a:cs typeface="Times New Roman"/>
              </a:rPr>
              <a:t>President’s please stay on the line after the chat is over for second session of President’s certification</a:t>
            </a:r>
          </a:p>
          <a:p>
            <a:pPr lvl="1"/>
            <a:endParaRPr lang="en-US" sz="1800" dirty="0">
              <a:latin typeface="Times New Roman"/>
              <a:cs typeface="Times New Roman"/>
            </a:endParaRPr>
          </a:p>
          <a:p>
            <a:pPr marL="914400" lvl="2" indent="0">
              <a:buNone/>
            </a:pPr>
            <a:r>
              <a:rPr lang="en-US" sz="1400" dirty="0">
                <a:latin typeface="Times New Roman"/>
                <a:cs typeface="Times New Roman"/>
              </a:rPr>
              <a:t> </a:t>
            </a:r>
          </a:p>
          <a:p>
            <a:pPr lvl="1"/>
            <a:endParaRPr lang="en-US" sz="1800" dirty="0">
              <a:latin typeface="Times New Roman"/>
              <a:cs typeface="Times New Roman"/>
            </a:endParaRPr>
          </a:p>
          <a:p>
            <a:pPr lvl="1"/>
            <a:endParaRPr lang="en-US" sz="1800" dirty="0">
              <a:latin typeface="Times New Roman"/>
              <a:cs typeface="Times New Roman"/>
            </a:endParaRPr>
          </a:p>
          <a:p>
            <a:pPr marL="0" indent="0">
              <a:buNone/>
            </a:pPr>
            <a:endParaRPr lang="en-US" sz="1400" dirty="0">
              <a:latin typeface="Times New Roman"/>
              <a:cs typeface="Times New Roman"/>
            </a:endParaRPr>
          </a:p>
        </p:txBody>
      </p:sp>
    </p:spTree>
    <p:extLst>
      <p:ext uri="{BB962C8B-B14F-4D97-AF65-F5344CB8AC3E}">
        <p14:creationId xmlns:p14="http://schemas.microsoft.com/office/powerpoint/2010/main" val="940746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i="1" dirty="0"/>
              <a:t>HBCU</a:t>
            </a:r>
          </a:p>
        </p:txBody>
      </p:sp>
      <p:sp>
        <p:nvSpPr>
          <p:cNvPr id="4" name="Content Placeholder 3"/>
          <p:cNvSpPr>
            <a:spLocks noGrp="1"/>
          </p:cNvSpPr>
          <p:nvPr>
            <p:ph idx="1"/>
          </p:nvPr>
        </p:nvSpPr>
        <p:spPr>
          <a:xfrm>
            <a:off x="645641" y="1457739"/>
            <a:ext cx="8373292" cy="5555623"/>
          </a:xfrm>
        </p:spPr>
        <p:txBody>
          <a:bodyPr>
            <a:noAutofit/>
          </a:bodyPr>
          <a:lstStyle/>
          <a:p>
            <a:pPr marL="0" indent="0">
              <a:buNone/>
            </a:pPr>
            <a:endParaRPr lang="en-US" sz="1800" dirty="0">
              <a:latin typeface="Times New Roman"/>
              <a:cs typeface="Times New Roman"/>
            </a:endParaRPr>
          </a:p>
          <a:p>
            <a:pPr marL="0" indent="0">
              <a:buNone/>
            </a:pPr>
            <a:r>
              <a:rPr lang="en-US" sz="1400" dirty="0">
                <a:latin typeface="Times New Roman"/>
                <a:cs typeface="Times New Roman"/>
              </a:rPr>
              <a:t> </a:t>
            </a:r>
            <a:endParaRPr lang="en-US" sz="1800" dirty="0">
              <a:latin typeface="Times New Roman"/>
              <a:cs typeface="Times New Roman"/>
            </a:endParaRPr>
          </a:p>
          <a:p>
            <a:pPr marL="914400" lvl="2" indent="0">
              <a:buNone/>
            </a:pPr>
            <a:endParaRPr lang="en-US" sz="1400" dirty="0">
              <a:latin typeface="Times New Roman"/>
              <a:cs typeface="Times New Roman"/>
            </a:endParaRPr>
          </a:p>
        </p:txBody>
      </p:sp>
      <p:pic>
        <p:nvPicPr>
          <p:cNvPr id="7" name="Picture 6">
            <a:extLst>
              <a:ext uri="{FF2B5EF4-FFF2-40B4-BE49-F238E27FC236}">
                <a16:creationId xmlns:a16="http://schemas.microsoft.com/office/drawing/2014/main" id="{50F0E348-1E27-9A40-9C0C-A7B0410AAE44}"/>
              </a:ext>
            </a:extLst>
          </p:cNvPr>
          <p:cNvPicPr>
            <a:picLocks noChangeAspect="1"/>
          </p:cNvPicPr>
          <p:nvPr/>
        </p:nvPicPr>
        <p:blipFill>
          <a:blip r:embed="rId3"/>
          <a:stretch>
            <a:fillRect/>
          </a:stretch>
        </p:blipFill>
        <p:spPr>
          <a:xfrm>
            <a:off x="520574" y="1458153"/>
            <a:ext cx="8109076" cy="4885911"/>
          </a:xfrm>
          <a:prstGeom prst="rect">
            <a:avLst/>
          </a:prstGeom>
        </p:spPr>
      </p:pic>
      <p:sp>
        <p:nvSpPr>
          <p:cNvPr id="8" name="TextBox 7">
            <a:extLst>
              <a:ext uri="{FF2B5EF4-FFF2-40B4-BE49-F238E27FC236}">
                <a16:creationId xmlns:a16="http://schemas.microsoft.com/office/drawing/2014/main" id="{57888362-3479-164A-8364-FE36FDBF82CA}"/>
              </a:ext>
            </a:extLst>
          </p:cNvPr>
          <p:cNvSpPr txBox="1"/>
          <p:nvPr/>
        </p:nvSpPr>
        <p:spPr>
          <a:xfrm>
            <a:off x="3243263" y="6672263"/>
            <a:ext cx="1589024" cy="369332"/>
          </a:xfrm>
          <a:prstGeom prst="rect">
            <a:avLst/>
          </a:prstGeom>
          <a:noFill/>
        </p:spPr>
        <p:txBody>
          <a:bodyPr wrap="square" rtlCol="0">
            <a:spAutoFit/>
          </a:bodyPr>
          <a:lstStyle/>
          <a:p>
            <a:r>
              <a:rPr lang="en-US" dirty="0"/>
              <a:t>Total:$32,900</a:t>
            </a:r>
          </a:p>
        </p:txBody>
      </p:sp>
    </p:spTree>
    <p:extLst>
      <p:ext uri="{BB962C8B-B14F-4D97-AF65-F5344CB8AC3E}">
        <p14:creationId xmlns:p14="http://schemas.microsoft.com/office/powerpoint/2010/main" val="257019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351"/>
            <a:ext cx="9144000" cy="6857999"/>
          </a:xfrm>
          <a:prstGeom prst="rect">
            <a:avLst/>
          </a:prstGeom>
        </p:spPr>
      </p:pic>
      <p:sp>
        <p:nvSpPr>
          <p:cNvPr id="3" name="Title 2"/>
          <p:cNvSpPr>
            <a:spLocks noGrp="1"/>
          </p:cNvSpPr>
          <p:nvPr>
            <p:ph type="title"/>
          </p:nvPr>
        </p:nvSpPr>
        <p:spPr>
          <a:xfrm>
            <a:off x="2077376" y="337351"/>
            <a:ext cx="6437974" cy="1353339"/>
          </a:xfrm>
        </p:spPr>
        <p:txBody>
          <a:bodyPr>
            <a:normAutofit/>
          </a:bodyPr>
          <a:lstStyle/>
          <a:p>
            <a:pPr algn="ctr"/>
            <a:r>
              <a:rPr lang="en-US" sz="2800" b="1" i="1" dirty="0"/>
              <a:t>Quilt Participants</a:t>
            </a:r>
          </a:p>
        </p:txBody>
      </p:sp>
      <p:sp>
        <p:nvSpPr>
          <p:cNvPr id="4" name="Content Placeholder 3"/>
          <p:cNvSpPr>
            <a:spLocks noGrp="1"/>
          </p:cNvSpPr>
          <p:nvPr>
            <p:ph idx="1"/>
          </p:nvPr>
        </p:nvSpPr>
        <p:spPr>
          <a:xfrm>
            <a:off x="645641" y="1457739"/>
            <a:ext cx="8373292" cy="5555623"/>
          </a:xfrm>
        </p:spPr>
        <p:txBody>
          <a:bodyPr>
            <a:noAutofit/>
          </a:bodyPr>
          <a:lstStyle/>
          <a:p>
            <a:pPr marL="0" indent="0">
              <a:buNone/>
            </a:pPr>
            <a:endParaRPr lang="en-US" sz="1800" dirty="0">
              <a:latin typeface="Times New Roman"/>
              <a:cs typeface="Times New Roman"/>
            </a:endParaRPr>
          </a:p>
          <a:p>
            <a:pPr marL="0" indent="0">
              <a:buNone/>
            </a:pPr>
            <a:r>
              <a:rPr lang="en-US" sz="1400" dirty="0">
                <a:latin typeface="Times New Roman"/>
                <a:cs typeface="Times New Roman"/>
              </a:rPr>
              <a:t> </a:t>
            </a:r>
            <a:endParaRPr lang="en-US" sz="1800" dirty="0">
              <a:latin typeface="Times New Roman"/>
              <a:cs typeface="Times New Roman"/>
            </a:endParaRPr>
          </a:p>
          <a:p>
            <a:pPr marL="914400" lvl="2" indent="0">
              <a:buNone/>
            </a:pPr>
            <a:endParaRPr lang="en-US" sz="1400" dirty="0">
              <a:latin typeface="Times New Roman"/>
              <a:cs typeface="Times New Roman"/>
            </a:endParaRPr>
          </a:p>
        </p:txBody>
      </p:sp>
      <p:pic>
        <p:nvPicPr>
          <p:cNvPr id="9" name="Picture 8">
            <a:extLst>
              <a:ext uri="{FF2B5EF4-FFF2-40B4-BE49-F238E27FC236}">
                <a16:creationId xmlns:a16="http://schemas.microsoft.com/office/drawing/2014/main" id="{710D5804-2DAC-AD46-A2D0-0EE9783397EA}"/>
              </a:ext>
            </a:extLst>
          </p:cNvPr>
          <p:cNvPicPr>
            <a:picLocks noChangeAspect="1"/>
          </p:cNvPicPr>
          <p:nvPr/>
        </p:nvPicPr>
        <p:blipFill>
          <a:blip r:embed="rId3"/>
          <a:stretch>
            <a:fillRect/>
          </a:stretch>
        </p:blipFill>
        <p:spPr>
          <a:xfrm>
            <a:off x="1448726" y="1443865"/>
            <a:ext cx="6886575" cy="5156960"/>
          </a:xfrm>
          <a:prstGeom prst="rect">
            <a:avLst/>
          </a:prstGeom>
        </p:spPr>
      </p:pic>
    </p:spTree>
    <p:extLst>
      <p:ext uri="{BB962C8B-B14F-4D97-AF65-F5344CB8AC3E}">
        <p14:creationId xmlns:p14="http://schemas.microsoft.com/office/powerpoint/2010/main" val="1476632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normAutofit/>
          </a:bodyPr>
          <a:lstStyle/>
          <a:p>
            <a:pPr algn="r"/>
            <a:r>
              <a:rPr lang="en-US" sz="2800" b="1" i="1" dirty="0">
                <a:solidFill>
                  <a:srgbClr val="FF0000"/>
                </a:solidFill>
              </a:rPr>
              <a:t> </a:t>
            </a:r>
            <a:br>
              <a:rPr lang="en-US" sz="2800" b="1" i="1" dirty="0"/>
            </a:br>
            <a:r>
              <a:rPr lang="en-US" sz="2800" b="1" i="1" dirty="0"/>
              <a:t>March 2019</a:t>
            </a:r>
            <a:br>
              <a:rPr lang="en-US" sz="2800" b="1" i="1" dirty="0"/>
            </a:br>
            <a:r>
              <a:rPr lang="en-US" sz="2800" b="1" i="1" dirty="0"/>
              <a:t> Membership Updates </a:t>
            </a:r>
          </a:p>
        </p:txBody>
      </p:sp>
      <p:sp>
        <p:nvSpPr>
          <p:cNvPr id="4" name="Content Placeholder 3"/>
          <p:cNvSpPr>
            <a:spLocks noGrp="1"/>
          </p:cNvSpPr>
          <p:nvPr>
            <p:ph idx="1"/>
          </p:nvPr>
        </p:nvSpPr>
        <p:spPr>
          <a:xfrm>
            <a:off x="457200" y="1600200"/>
            <a:ext cx="8229600" cy="4525963"/>
          </a:xfrm>
        </p:spPr>
        <p:txBody>
          <a:bodyPr>
            <a:normAutofit fontScale="25000" lnSpcReduction="20000"/>
          </a:bodyPr>
          <a:lstStyle/>
          <a:p>
            <a:pPr marL="36513" lvl="0" indent="0" fontAlgn="base">
              <a:lnSpc>
                <a:spcPct val="100000"/>
              </a:lnSpc>
              <a:spcBef>
                <a:spcPct val="20000"/>
              </a:spcBef>
              <a:spcAft>
                <a:spcPct val="0"/>
              </a:spcAft>
              <a:buClr>
                <a:srgbClr val="6EA0B0"/>
              </a:buClr>
              <a:buSzPct val="80000"/>
              <a:buNone/>
              <a:defRPr/>
            </a:pPr>
            <a:r>
              <a:rPr lang="en-US" altLang="en-US" sz="9600" b="1" dirty="0"/>
              <a:t>Per the Manual of Procedure Page 1-Membership</a:t>
            </a:r>
            <a:r>
              <a:rPr lang="en-US" altLang="en-US" sz="9600" dirty="0">
                <a:solidFill>
                  <a:srgbClr val="000000"/>
                </a:solidFill>
                <a:cs typeface="Times New Roman" panose="02020603050405020304" pitchFamily="18" charset="0"/>
              </a:rPr>
              <a:t> </a:t>
            </a:r>
          </a:p>
          <a:p>
            <a:pPr marL="36513" indent="0" fontAlgn="base">
              <a:lnSpc>
                <a:spcPct val="100000"/>
              </a:lnSpc>
              <a:spcBef>
                <a:spcPct val="20000"/>
              </a:spcBef>
              <a:spcAft>
                <a:spcPct val="0"/>
              </a:spcAft>
              <a:buClr>
                <a:srgbClr val="6EA0B0"/>
              </a:buClr>
              <a:buSzPct val="80000"/>
              <a:buNone/>
              <a:defRPr/>
            </a:pPr>
            <a:endParaRPr lang="en-US" sz="4000" dirty="0">
              <a:latin typeface="Arial"/>
              <a:cs typeface="Arial"/>
            </a:endParaRPr>
          </a:p>
          <a:p>
            <a:pPr marL="36513" indent="0" fontAlgn="base">
              <a:lnSpc>
                <a:spcPct val="100000"/>
              </a:lnSpc>
              <a:spcBef>
                <a:spcPct val="20000"/>
              </a:spcBef>
              <a:spcAft>
                <a:spcPct val="0"/>
              </a:spcAft>
              <a:buClr>
                <a:srgbClr val="6EA0B0"/>
              </a:buClr>
              <a:buSzPct val="80000"/>
              <a:buNone/>
              <a:defRPr/>
            </a:pPr>
            <a:r>
              <a:rPr lang="en-US" sz="7200" dirty="0">
                <a:latin typeface="Arial"/>
                <a:cs typeface="Arial"/>
              </a:rPr>
              <a:t>“ A member is considered to be “in good standing” who has met all financial obligations of her Chapter, Area and the National Assembly, is not under disciplinary action or a member of a Chapter under disciplinary action, has met her Chapter’s attendance requirements, has met the minimum forty-eight (48) hour service requirement [or an appropriate prorating thereof], and who has met the one-in-five attendance and registration requirement of The Links, Incorporated” </a:t>
            </a:r>
          </a:p>
          <a:p>
            <a:pPr marL="36513" lvl="0" indent="0" fontAlgn="base">
              <a:lnSpc>
                <a:spcPct val="100000"/>
              </a:lnSpc>
              <a:spcBef>
                <a:spcPct val="20000"/>
              </a:spcBef>
              <a:spcAft>
                <a:spcPct val="0"/>
              </a:spcAft>
              <a:buClr>
                <a:srgbClr val="6EA0B0"/>
              </a:buClr>
              <a:buSzPct val="80000"/>
              <a:buNone/>
              <a:defRPr/>
            </a:pPr>
            <a:endParaRPr lang="en-US" altLang="en-US" sz="4000" dirty="0">
              <a:solidFill>
                <a:srgbClr val="000000"/>
              </a:solidFill>
              <a:cs typeface="Times New Roman" panose="02020603050405020304" pitchFamily="18" charset="0"/>
            </a:endParaRPr>
          </a:p>
          <a:p>
            <a:pPr marL="36513" indent="0" fontAlgn="base">
              <a:lnSpc>
                <a:spcPct val="100000"/>
              </a:lnSpc>
              <a:spcBef>
                <a:spcPct val="20000"/>
              </a:spcBef>
              <a:spcAft>
                <a:spcPct val="0"/>
              </a:spcAft>
              <a:buClr>
                <a:srgbClr val="6EA0B0"/>
              </a:buClr>
              <a:buSzPct val="80000"/>
              <a:buNone/>
              <a:defRPr/>
            </a:pPr>
            <a:r>
              <a:rPr lang="en-US" sz="7200" dirty="0">
                <a:latin typeface="Arial"/>
                <a:cs typeface="Arial"/>
              </a:rPr>
              <a:t>All obligations must be satisfied prior to receiving dues</a:t>
            </a:r>
            <a:endParaRPr lang="en-US" sz="7200" b="1" dirty="0">
              <a:latin typeface="Arial"/>
              <a:cs typeface="Arial"/>
            </a:endParaRPr>
          </a:p>
          <a:p>
            <a:pPr marL="36513" lvl="0" indent="0" fontAlgn="base">
              <a:lnSpc>
                <a:spcPct val="100000"/>
              </a:lnSpc>
              <a:spcBef>
                <a:spcPct val="20000"/>
              </a:spcBef>
              <a:spcAft>
                <a:spcPct val="0"/>
              </a:spcAft>
              <a:buClr>
                <a:srgbClr val="6EA0B0"/>
              </a:buClr>
              <a:buSzPct val="80000"/>
              <a:buNone/>
              <a:defRPr/>
            </a:pPr>
            <a:endParaRPr lang="en-US" altLang="en-US" sz="4000" dirty="0">
              <a:solidFill>
                <a:srgbClr val="000000"/>
              </a:solidFill>
              <a:latin typeface="Arial"/>
              <a:cs typeface="Arial"/>
            </a:endParaRPr>
          </a:p>
          <a:p>
            <a:pPr marL="36513" lvl="0" indent="0" fontAlgn="base">
              <a:lnSpc>
                <a:spcPct val="100000"/>
              </a:lnSpc>
              <a:spcBef>
                <a:spcPct val="20000"/>
              </a:spcBef>
              <a:spcAft>
                <a:spcPct val="0"/>
              </a:spcAft>
              <a:buClr>
                <a:srgbClr val="6EA0B0"/>
              </a:buClr>
              <a:buSzPct val="80000"/>
              <a:buNone/>
              <a:defRPr/>
            </a:pPr>
            <a:r>
              <a:rPr lang="en-US" altLang="en-US" sz="7200" dirty="0">
                <a:solidFill>
                  <a:srgbClr val="000000"/>
                </a:solidFill>
                <a:latin typeface="Arial"/>
                <a:cs typeface="Arial"/>
              </a:rPr>
              <a:t>Building Assessment due by April 1</a:t>
            </a:r>
            <a:r>
              <a:rPr lang="en-US" altLang="en-US" sz="7200" baseline="30000" dirty="0">
                <a:solidFill>
                  <a:srgbClr val="000000"/>
                </a:solidFill>
                <a:latin typeface="Arial"/>
                <a:cs typeface="Arial"/>
              </a:rPr>
              <a:t>st</a:t>
            </a:r>
            <a:r>
              <a:rPr lang="en-US" altLang="en-US" sz="7200" dirty="0">
                <a:solidFill>
                  <a:srgbClr val="000000"/>
                </a:solidFill>
                <a:latin typeface="Arial"/>
                <a:cs typeface="Arial"/>
              </a:rPr>
              <a:t> on the 3</a:t>
            </a:r>
            <a:r>
              <a:rPr lang="en-US" altLang="en-US" sz="7200" baseline="30000" dirty="0">
                <a:solidFill>
                  <a:srgbClr val="000000"/>
                </a:solidFill>
                <a:latin typeface="Arial"/>
                <a:cs typeface="Arial"/>
              </a:rPr>
              <a:t>rd</a:t>
            </a:r>
            <a:r>
              <a:rPr lang="en-US" altLang="en-US" sz="7200" dirty="0">
                <a:solidFill>
                  <a:srgbClr val="000000"/>
                </a:solidFill>
                <a:latin typeface="Arial"/>
                <a:cs typeface="Arial"/>
              </a:rPr>
              <a:t> yr of Membership.(Member must show proof that this assessment has been satisfied prior to accepting National and Local dues for the 2019-20 Fiscal year).</a:t>
            </a:r>
          </a:p>
          <a:p>
            <a:pPr>
              <a:buFont typeface="Wingdings" charset="2"/>
              <a:buChar char="§"/>
            </a:pPr>
            <a:r>
              <a:rPr lang="en-US" sz="7200" dirty="0">
                <a:latin typeface="Arial"/>
                <a:cs typeface="Arial"/>
              </a:rPr>
              <a:t>March 1</a:t>
            </a:r>
            <a:r>
              <a:rPr lang="en-US" sz="7200" baseline="30000" dirty="0">
                <a:latin typeface="Arial"/>
                <a:cs typeface="Arial"/>
              </a:rPr>
              <a:t>st</a:t>
            </a:r>
            <a:r>
              <a:rPr lang="en-US" sz="7200" dirty="0">
                <a:latin typeface="Arial"/>
                <a:cs typeface="Arial"/>
              </a:rPr>
              <a:t> /Chapter Mtg. Member submits written Request for Alumna Status</a:t>
            </a:r>
          </a:p>
          <a:p>
            <a:pPr>
              <a:buFont typeface="Wingdings" charset="2"/>
              <a:buChar char="§"/>
            </a:pPr>
            <a:r>
              <a:rPr lang="en-US" sz="7200" dirty="0">
                <a:latin typeface="Arial"/>
                <a:cs typeface="Arial"/>
              </a:rPr>
              <a:t>March 31</a:t>
            </a:r>
            <a:r>
              <a:rPr lang="en-US" sz="7200" baseline="30000" dirty="0">
                <a:latin typeface="Arial"/>
                <a:cs typeface="Arial"/>
              </a:rPr>
              <a:t>st  </a:t>
            </a:r>
            <a:r>
              <a:rPr lang="en-US" sz="7200" dirty="0">
                <a:latin typeface="Arial"/>
                <a:cs typeface="Arial"/>
              </a:rPr>
              <a:t> Written Leave of Absence request received by chapter, read and vote upon at the April mtg. </a:t>
            </a:r>
          </a:p>
          <a:p>
            <a:pPr marL="36513" lvl="0" indent="0" fontAlgn="base">
              <a:lnSpc>
                <a:spcPct val="100000"/>
              </a:lnSpc>
              <a:spcBef>
                <a:spcPct val="20000"/>
              </a:spcBef>
              <a:spcAft>
                <a:spcPct val="0"/>
              </a:spcAft>
              <a:buClr>
                <a:srgbClr val="6EA0B0"/>
              </a:buClr>
              <a:buSzPct val="80000"/>
              <a:buNone/>
              <a:defRPr/>
            </a:pPr>
            <a:endParaRPr lang="en-US" sz="8000" b="1" dirty="0">
              <a:latin typeface="Arial"/>
              <a:cs typeface="Arial"/>
            </a:endParaRPr>
          </a:p>
          <a:p>
            <a:pPr marL="0" indent="0">
              <a:buNone/>
            </a:pPr>
            <a:endParaRPr lang="en-US" sz="8000" b="1" dirty="0">
              <a:latin typeface="Arial"/>
              <a:cs typeface="Arial"/>
            </a:endParaRPr>
          </a:p>
          <a:p>
            <a:pPr marL="0" indent="0">
              <a:buNone/>
            </a:pPr>
            <a:endParaRPr lang="en-US" sz="8000" b="1" dirty="0"/>
          </a:p>
          <a:p>
            <a:pPr marL="0" indent="0">
              <a:buNone/>
            </a:pPr>
            <a:endParaRPr lang="en-US" sz="8000" b="1" dirty="0"/>
          </a:p>
          <a:p>
            <a:pPr marL="0" indent="0">
              <a:buNone/>
            </a:pPr>
            <a:endParaRPr lang="en-US" sz="8000" b="1" dirty="0"/>
          </a:p>
          <a:p>
            <a:pPr marL="0" indent="0">
              <a:buNone/>
            </a:pPr>
            <a:endParaRPr lang="en-US" sz="3200" b="1" dirty="0"/>
          </a:p>
          <a:p>
            <a:pPr marL="0" indent="0" algn="r">
              <a:buNone/>
            </a:pPr>
            <a:endParaRPr lang="en-US" sz="6400" dirty="0"/>
          </a:p>
          <a:p>
            <a:pPr marL="0" indent="0" algn="r">
              <a:buNone/>
            </a:pPr>
            <a:endParaRPr lang="en-US" sz="6400" dirty="0"/>
          </a:p>
          <a:p>
            <a:pPr>
              <a:buFont typeface="Wingdings" charset="2"/>
              <a:buChar char="§"/>
            </a:pPr>
            <a:endParaRPr lang="en-US" sz="6400" dirty="0"/>
          </a:p>
          <a:p>
            <a:pPr>
              <a:buFont typeface="Wingdings" charset="2"/>
              <a:buChar char="§"/>
            </a:pPr>
            <a:endParaRPr lang="en-US" sz="6400" dirty="0"/>
          </a:p>
          <a:p>
            <a:pPr marL="0" indent="0">
              <a:buNone/>
            </a:pPr>
            <a:endParaRPr lang="en-US" sz="6400" dirty="0"/>
          </a:p>
          <a:p>
            <a:pPr marL="0" indent="0">
              <a:buNone/>
            </a:pPr>
            <a:r>
              <a:rPr lang="en-US" sz="6400" b="1" dirty="0"/>
              <a:t> </a:t>
            </a:r>
            <a:endParaRPr lang="en-US" sz="6400" dirty="0"/>
          </a:p>
          <a:p>
            <a:endParaRPr lang="en-US" sz="6400" dirty="0"/>
          </a:p>
          <a:p>
            <a:endParaRPr lang="en-US" sz="6400" dirty="0"/>
          </a:p>
          <a:p>
            <a:endParaRPr lang="en-US" sz="6400" dirty="0"/>
          </a:p>
        </p:txBody>
      </p:sp>
    </p:spTree>
    <p:extLst>
      <p:ext uri="{BB962C8B-B14F-4D97-AF65-F5344CB8AC3E}">
        <p14:creationId xmlns:p14="http://schemas.microsoft.com/office/powerpoint/2010/main" val="351645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itle 2"/>
          <p:cNvSpPr>
            <a:spLocks noGrp="1"/>
          </p:cNvSpPr>
          <p:nvPr>
            <p:ph type="title"/>
          </p:nvPr>
        </p:nvSpPr>
        <p:spPr/>
        <p:txBody>
          <a:bodyPr>
            <a:normAutofit/>
          </a:bodyPr>
          <a:lstStyle/>
          <a:p>
            <a:pPr algn="r"/>
            <a:r>
              <a:rPr lang="en-US" sz="2800" b="1" i="1" dirty="0">
                <a:solidFill>
                  <a:srgbClr val="FF0000"/>
                </a:solidFill>
              </a:rPr>
              <a:t> </a:t>
            </a:r>
            <a:br>
              <a:rPr lang="en-US" sz="2800" b="1" i="1" dirty="0"/>
            </a:br>
            <a:r>
              <a:rPr lang="en-US" sz="2800" b="1" i="1" dirty="0"/>
              <a:t>March 2019 </a:t>
            </a:r>
            <a:br>
              <a:rPr lang="en-US" sz="2800" b="1" i="1" dirty="0"/>
            </a:br>
            <a:r>
              <a:rPr lang="en-US" sz="2800" b="1" i="1" dirty="0"/>
              <a:t>Membership Updates </a:t>
            </a:r>
          </a:p>
        </p:txBody>
      </p:sp>
      <p:sp>
        <p:nvSpPr>
          <p:cNvPr id="4" name="Content Placeholder 3"/>
          <p:cNvSpPr>
            <a:spLocks noGrp="1"/>
          </p:cNvSpPr>
          <p:nvPr>
            <p:ph idx="1"/>
          </p:nvPr>
        </p:nvSpPr>
        <p:spPr>
          <a:xfrm>
            <a:off x="457200" y="1600200"/>
            <a:ext cx="8229600" cy="4693356"/>
          </a:xfrm>
        </p:spPr>
        <p:txBody>
          <a:bodyPr>
            <a:normAutofit fontScale="25000" lnSpcReduction="20000"/>
          </a:bodyPr>
          <a:lstStyle/>
          <a:p>
            <a:pPr marL="0" indent="0">
              <a:buNone/>
            </a:pPr>
            <a:r>
              <a:rPr lang="en-US" sz="8000" b="1" i="1" dirty="0"/>
              <a:t>Processing dues for the 2019-20 fiscal yr.</a:t>
            </a:r>
          </a:p>
          <a:p>
            <a:pPr marL="0" indent="0">
              <a:buNone/>
            </a:pPr>
            <a:endParaRPr lang="en-US" sz="4000" b="1" i="1" dirty="0"/>
          </a:p>
          <a:p>
            <a:pPr marL="0" indent="0">
              <a:buNone/>
            </a:pPr>
            <a:r>
              <a:rPr lang="en-US" sz="8000" dirty="0"/>
              <a:t>1. Secretary/VP affirms that each member has met the chapter attendance           requirement.</a:t>
            </a:r>
          </a:p>
          <a:p>
            <a:pPr marL="0" indent="0">
              <a:buNone/>
            </a:pPr>
            <a:r>
              <a:rPr lang="en-US" sz="8000" dirty="0"/>
              <a:t>2. Chapter VP affirms and inputs at least 48 hrs. for each member</a:t>
            </a:r>
          </a:p>
          <a:p>
            <a:pPr marL="0" indent="0">
              <a:buNone/>
            </a:pPr>
            <a:r>
              <a:rPr lang="en-US" sz="8000" dirty="0"/>
              <a:t>3. Treasurer post monies for each Member</a:t>
            </a:r>
          </a:p>
          <a:p>
            <a:pPr marL="0" indent="0">
              <a:buNone/>
            </a:pPr>
            <a:r>
              <a:rPr lang="en-US" sz="8000" dirty="0"/>
              <a:t>4. President signs off in the system that member has met all requirements</a:t>
            </a:r>
          </a:p>
          <a:p>
            <a:pPr marL="0" indent="0">
              <a:buNone/>
            </a:pPr>
            <a:r>
              <a:rPr lang="en-US" sz="8000" dirty="0"/>
              <a:t>*(All 3 officers must sign off or input information in the order stated above)</a:t>
            </a:r>
            <a:endParaRPr lang="en-US" sz="3600" dirty="0"/>
          </a:p>
          <a:p>
            <a:pPr marL="0" indent="0">
              <a:buNone/>
            </a:pPr>
            <a:endParaRPr lang="en-US" sz="4800" b="1" i="1" dirty="0"/>
          </a:p>
          <a:p>
            <a:pPr marL="0" indent="0">
              <a:buNone/>
            </a:pPr>
            <a:r>
              <a:rPr lang="en-US" sz="8000" b="1" i="1" dirty="0"/>
              <a:t>Next Vice Presidents Chat</a:t>
            </a:r>
          </a:p>
          <a:p>
            <a:pPr>
              <a:buFont typeface="Wingdings" charset="2"/>
              <a:buChar char="§"/>
            </a:pPr>
            <a:r>
              <a:rPr lang="en-US" sz="8000" u="sng" dirty="0"/>
              <a:t>Wednesday, March 14</a:t>
            </a:r>
            <a:r>
              <a:rPr lang="en-US" sz="8000" u="sng" baseline="30000" dirty="0"/>
              <a:t>th</a:t>
            </a:r>
            <a:r>
              <a:rPr lang="en-US" sz="8000" u="sng" dirty="0"/>
              <a:t> </a:t>
            </a:r>
            <a:r>
              <a:rPr lang="en-US" sz="8000" dirty="0"/>
              <a:t>@ 7pm CST</a:t>
            </a:r>
            <a:endParaRPr lang="en-US" b="1" dirty="0"/>
          </a:p>
          <a:p>
            <a:pPr marL="0" indent="0" algn="r">
              <a:buNone/>
            </a:pPr>
            <a:r>
              <a:rPr lang="en-US" sz="6400" b="1" dirty="0"/>
              <a:t>Membership Questions/Contact</a:t>
            </a:r>
          </a:p>
          <a:p>
            <a:pPr marL="0" indent="0" algn="r">
              <a:buNone/>
            </a:pPr>
            <a:r>
              <a:rPr lang="en-US" sz="6400" dirty="0"/>
              <a:t>Link Monica Allen, Area Vice-Director</a:t>
            </a:r>
          </a:p>
          <a:p>
            <a:pPr marL="0" indent="0" algn="r">
              <a:buNone/>
            </a:pPr>
            <a:r>
              <a:rPr lang="en-US" sz="6400" dirty="0">
                <a:hlinkClick r:id="rId3"/>
              </a:rPr>
              <a:t>linkmonicaallen@gmail.com</a:t>
            </a:r>
            <a:endParaRPr lang="en-US" sz="6400" dirty="0"/>
          </a:p>
          <a:p>
            <a:pPr marL="0" indent="0" algn="r">
              <a:buNone/>
            </a:pPr>
            <a:r>
              <a:rPr lang="en-US" sz="6400" dirty="0"/>
              <a:t>312.296.3508 mobile</a:t>
            </a:r>
          </a:p>
          <a:p>
            <a:pPr>
              <a:buFont typeface="Wingdings" charset="2"/>
              <a:buChar char="§"/>
            </a:pPr>
            <a:endParaRPr lang="en-US" sz="6400" dirty="0"/>
          </a:p>
          <a:p>
            <a:pPr>
              <a:buFont typeface="Wingdings" charset="2"/>
              <a:buChar char="§"/>
            </a:pPr>
            <a:endParaRPr lang="en-US" sz="6400" dirty="0"/>
          </a:p>
          <a:p>
            <a:pPr marL="0" indent="0">
              <a:buNone/>
            </a:pPr>
            <a:endParaRPr lang="en-US" sz="6400" dirty="0"/>
          </a:p>
          <a:p>
            <a:pPr marL="0" indent="0">
              <a:buNone/>
            </a:pPr>
            <a:r>
              <a:rPr lang="en-US" sz="6400" b="1" dirty="0"/>
              <a:t> </a:t>
            </a:r>
            <a:endParaRPr lang="en-US" sz="6400" dirty="0"/>
          </a:p>
          <a:p>
            <a:endParaRPr lang="en-US" sz="6400" dirty="0"/>
          </a:p>
          <a:p>
            <a:endParaRPr lang="en-US" sz="6400" dirty="0"/>
          </a:p>
          <a:p>
            <a:endParaRPr lang="en-US" sz="6400" dirty="0"/>
          </a:p>
        </p:txBody>
      </p:sp>
    </p:spTree>
    <p:extLst>
      <p:ext uri="{BB962C8B-B14F-4D97-AF65-F5344CB8AC3E}">
        <p14:creationId xmlns:p14="http://schemas.microsoft.com/office/powerpoint/2010/main" val="1224289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Title 5"/>
          <p:cNvSpPr>
            <a:spLocks noGrp="1"/>
          </p:cNvSpPr>
          <p:nvPr>
            <p:ph type="title"/>
          </p:nvPr>
        </p:nvSpPr>
        <p:spPr>
          <a:xfrm>
            <a:off x="628649" y="365126"/>
            <a:ext cx="8329613" cy="1325563"/>
          </a:xfrm>
        </p:spPr>
        <p:txBody>
          <a:bodyPr>
            <a:normAutofit/>
          </a:bodyPr>
          <a:lstStyle/>
          <a:p>
            <a:pPr algn="r"/>
            <a:r>
              <a:rPr lang="en-US" sz="2000" dirty="0"/>
              <a:t>                     </a:t>
            </a:r>
            <a:r>
              <a:rPr lang="en-US" sz="2800" b="1" i="1" dirty="0"/>
              <a:t> </a:t>
            </a:r>
            <a:r>
              <a:rPr lang="en-US" sz="2800" b="1" i="1" dirty="0">
                <a:latin typeface="Arial"/>
                <a:cs typeface="Arial"/>
              </a:rPr>
              <a:t>Reminder</a:t>
            </a:r>
            <a:r>
              <a:rPr lang="en-US" sz="2800" b="1" i="1" dirty="0"/>
              <a:t>, </a:t>
            </a:r>
            <a:r>
              <a:rPr lang="en-US" sz="2800" b="1" i="1" dirty="0">
                <a:cs typeface="Arial"/>
              </a:rPr>
              <a:t>RECOGNITION OF  </a:t>
            </a:r>
            <a:br>
              <a:rPr lang="en-US" sz="2800" b="1" i="1" dirty="0">
                <a:cs typeface="Arial"/>
              </a:rPr>
            </a:br>
            <a:r>
              <a:rPr lang="en-US" sz="2800" b="1" i="1" dirty="0">
                <a:cs typeface="Arial"/>
              </a:rPr>
              <a:t>25/40 YEAR MEMBERS</a:t>
            </a:r>
          </a:p>
        </p:txBody>
      </p:sp>
      <p:sp>
        <p:nvSpPr>
          <p:cNvPr id="5" name="Content Placeholder 4"/>
          <p:cNvSpPr>
            <a:spLocks noGrp="1"/>
          </p:cNvSpPr>
          <p:nvPr>
            <p:ph idx="1"/>
          </p:nvPr>
        </p:nvSpPr>
        <p:spPr>
          <a:xfrm>
            <a:off x="628650" y="1491808"/>
            <a:ext cx="7886700" cy="4755493"/>
          </a:xfrm>
        </p:spPr>
        <p:txBody>
          <a:bodyPr>
            <a:normAutofit fontScale="25000" lnSpcReduction="20000"/>
          </a:bodyPr>
          <a:lstStyle/>
          <a:p>
            <a:pPr marL="36513" lvl="0" indent="0" fontAlgn="base">
              <a:lnSpc>
                <a:spcPct val="100000"/>
              </a:lnSpc>
              <a:spcBef>
                <a:spcPct val="20000"/>
              </a:spcBef>
              <a:spcAft>
                <a:spcPct val="0"/>
              </a:spcAft>
              <a:buClr>
                <a:srgbClr val="6EA0B0"/>
              </a:buClr>
              <a:buSzPct val="80000"/>
              <a:buNone/>
              <a:defRPr/>
            </a:pPr>
            <a:r>
              <a:rPr lang="en-US" sz="8000" dirty="0">
                <a:solidFill>
                  <a:srgbClr val="000000"/>
                </a:solidFill>
                <a:latin typeface="Arial"/>
                <a:cs typeface="Arial"/>
              </a:rPr>
              <a:t>Vice Presidents to manage the process </a:t>
            </a:r>
            <a:r>
              <a:rPr lang="en-US" sz="8000" dirty="0">
                <a:latin typeface="Arial"/>
                <a:cs typeface="Arial"/>
              </a:rPr>
              <a:t>   </a:t>
            </a:r>
          </a:p>
          <a:p>
            <a:pPr>
              <a:buFont typeface="Wingdings" charset="2"/>
              <a:buChar char="§"/>
            </a:pPr>
            <a:r>
              <a:rPr lang="en-US" sz="8000" dirty="0">
                <a:latin typeface="Arial"/>
                <a:cs typeface="Arial"/>
              </a:rPr>
              <a:t>25 year members (inducted in 1993 or 1994)</a:t>
            </a:r>
          </a:p>
          <a:p>
            <a:pPr>
              <a:buFont typeface="Wingdings" charset="2"/>
              <a:buChar char="§"/>
            </a:pPr>
            <a:r>
              <a:rPr lang="en-US" sz="8000" dirty="0">
                <a:latin typeface="Arial"/>
                <a:cs typeface="Arial"/>
              </a:rPr>
              <a:t>40 year members (inducted in 1978 or 1979) </a:t>
            </a:r>
          </a:p>
          <a:p>
            <a:pPr marL="0" indent="0">
              <a:buNone/>
            </a:pPr>
            <a:r>
              <a:rPr lang="en-US" sz="8000" dirty="0">
                <a:solidFill>
                  <a:srgbClr val="FF0000"/>
                </a:solidFill>
                <a:latin typeface="Arial"/>
                <a:cs typeface="Arial"/>
              </a:rPr>
              <a:t>PLEASE NOTE: ELGIBILITY </a:t>
            </a:r>
            <a:r>
              <a:rPr lang="en-US" sz="8000" b="1" u="sng" dirty="0">
                <a:solidFill>
                  <a:srgbClr val="FF0000"/>
                </a:solidFill>
                <a:latin typeface="Arial"/>
                <a:cs typeface="Arial"/>
              </a:rPr>
              <a:t>CAN</a:t>
            </a:r>
            <a:r>
              <a:rPr lang="en-US" sz="8000" dirty="0">
                <a:solidFill>
                  <a:srgbClr val="FF0000"/>
                </a:solidFill>
                <a:latin typeface="Arial"/>
                <a:cs typeface="Arial"/>
              </a:rPr>
              <a:t> INCLUDE ALUMNA MEMBERS</a:t>
            </a:r>
          </a:p>
          <a:p>
            <a:pPr marL="36513" lvl="0" indent="0" fontAlgn="base">
              <a:lnSpc>
                <a:spcPct val="100000"/>
              </a:lnSpc>
              <a:spcBef>
                <a:spcPct val="20000"/>
              </a:spcBef>
              <a:spcAft>
                <a:spcPct val="0"/>
              </a:spcAft>
              <a:buClr>
                <a:srgbClr val="6EA0B0"/>
              </a:buClr>
              <a:buSzPct val="80000"/>
              <a:buNone/>
              <a:defRPr/>
            </a:pPr>
            <a:endParaRPr lang="en-US" altLang="en-US" sz="3600" dirty="0">
              <a:solidFill>
                <a:srgbClr val="000000"/>
              </a:solidFill>
              <a:latin typeface="Arial"/>
              <a:cs typeface="Arial"/>
            </a:endParaRPr>
          </a:p>
          <a:p>
            <a:pPr marL="36513" lvl="0" indent="0" fontAlgn="base">
              <a:lnSpc>
                <a:spcPct val="100000"/>
              </a:lnSpc>
              <a:spcBef>
                <a:spcPct val="20000"/>
              </a:spcBef>
              <a:spcAft>
                <a:spcPct val="0"/>
              </a:spcAft>
              <a:buClr>
                <a:srgbClr val="6EA0B0"/>
              </a:buClr>
              <a:buSzPct val="80000"/>
              <a:buNone/>
              <a:defRPr/>
            </a:pPr>
            <a:r>
              <a:rPr lang="en-US" altLang="en-US" sz="8000" dirty="0">
                <a:solidFill>
                  <a:srgbClr val="000000"/>
                </a:solidFill>
                <a:latin typeface="Arial"/>
                <a:cs typeface="Arial"/>
              </a:rPr>
              <a:t>Complete one form per chapter, If no members qualify, please indicate </a:t>
            </a:r>
            <a:r>
              <a:rPr lang="en-US" altLang="en-US" sz="8000" b="1" dirty="0">
                <a:solidFill>
                  <a:srgbClr val="000000"/>
                </a:solidFill>
                <a:latin typeface="Arial"/>
                <a:cs typeface="Arial"/>
              </a:rPr>
              <a:t>None</a:t>
            </a:r>
            <a:r>
              <a:rPr lang="en-US" altLang="en-US" sz="8000" dirty="0">
                <a:solidFill>
                  <a:srgbClr val="000000"/>
                </a:solidFill>
                <a:latin typeface="Arial"/>
                <a:cs typeface="Arial"/>
              </a:rPr>
              <a:t> on the form.</a:t>
            </a:r>
          </a:p>
          <a:p>
            <a:pPr marL="36513" lvl="0" indent="0" fontAlgn="base">
              <a:lnSpc>
                <a:spcPct val="100000"/>
              </a:lnSpc>
              <a:spcBef>
                <a:spcPct val="20000"/>
              </a:spcBef>
              <a:spcAft>
                <a:spcPct val="0"/>
              </a:spcAft>
              <a:buClr>
                <a:srgbClr val="6EA0B0"/>
              </a:buClr>
              <a:buSzPct val="80000"/>
              <a:buNone/>
              <a:defRPr/>
            </a:pPr>
            <a:endParaRPr lang="en-US" altLang="en-US" sz="3200" dirty="0">
              <a:solidFill>
                <a:srgbClr val="000000"/>
              </a:solidFill>
              <a:latin typeface="Arial"/>
              <a:cs typeface="Arial"/>
            </a:endParaRPr>
          </a:p>
          <a:p>
            <a:pPr marL="0" lvl="0" indent="0" algn="ctr">
              <a:buNone/>
            </a:pPr>
            <a:r>
              <a:rPr lang="en-US" altLang="en-US" sz="7200" b="1" dirty="0">
                <a:solidFill>
                  <a:srgbClr val="000000"/>
                </a:solidFill>
                <a:latin typeface="Arial"/>
                <a:cs typeface="Arial"/>
              </a:rPr>
              <a:t>Submit completed form online to:</a:t>
            </a:r>
          </a:p>
          <a:p>
            <a:pPr marL="0" lvl="0" indent="0" algn="ctr">
              <a:buNone/>
            </a:pPr>
            <a:r>
              <a:rPr lang="en-US" altLang="en-US" sz="7200" b="1" dirty="0">
                <a:solidFill>
                  <a:srgbClr val="000000"/>
                </a:solidFill>
                <a:latin typeface="Arial"/>
                <a:cs typeface="Arial"/>
              </a:rPr>
              <a:t>Centralarealinks.org </a:t>
            </a:r>
          </a:p>
          <a:p>
            <a:pPr marL="0" lvl="0" indent="0" algn="ctr">
              <a:buNone/>
            </a:pPr>
            <a:r>
              <a:rPr lang="en-US" altLang="en-US" sz="7200" b="1" dirty="0">
                <a:solidFill>
                  <a:srgbClr val="000000"/>
                </a:solidFill>
                <a:latin typeface="Arial"/>
                <a:cs typeface="Arial"/>
              </a:rPr>
              <a:t>no later than  </a:t>
            </a:r>
          </a:p>
          <a:p>
            <a:pPr marL="0" lvl="0" indent="0" algn="ctr">
              <a:buNone/>
            </a:pPr>
            <a:r>
              <a:rPr lang="en-US" altLang="en-US" sz="7200" b="1" dirty="0">
                <a:solidFill>
                  <a:srgbClr val="000000"/>
                </a:solidFill>
                <a:latin typeface="Arial"/>
                <a:cs typeface="Arial"/>
              </a:rPr>
              <a:t>Friday, March 1</a:t>
            </a:r>
            <a:r>
              <a:rPr lang="en-US" altLang="en-US" sz="7200" b="1" baseline="30000" dirty="0">
                <a:solidFill>
                  <a:srgbClr val="000000"/>
                </a:solidFill>
                <a:latin typeface="Arial"/>
                <a:cs typeface="Arial"/>
              </a:rPr>
              <a:t>st</a:t>
            </a:r>
            <a:r>
              <a:rPr lang="en-US" altLang="en-US" sz="7200" b="1" dirty="0">
                <a:solidFill>
                  <a:srgbClr val="000000"/>
                </a:solidFill>
                <a:latin typeface="Arial"/>
                <a:cs typeface="Arial"/>
              </a:rPr>
              <a:t>, </a:t>
            </a:r>
            <a:r>
              <a:rPr lang="en-US" altLang="en-US" sz="7200" b="1" dirty="0">
                <a:solidFill>
                  <a:srgbClr val="FF0000"/>
                </a:solidFill>
                <a:latin typeface="Arial"/>
                <a:cs typeface="Arial"/>
              </a:rPr>
              <a:t>extended thru March 15th</a:t>
            </a:r>
            <a:endParaRPr lang="en-US" sz="7200" dirty="0">
              <a:latin typeface="Arial"/>
              <a:cs typeface="Arial"/>
            </a:endParaRPr>
          </a:p>
          <a:p>
            <a:pPr marL="0" indent="0">
              <a:buNone/>
            </a:pPr>
            <a:r>
              <a:rPr lang="en-US" sz="7200" dirty="0">
                <a:latin typeface="Arial"/>
                <a:cs typeface="Arial"/>
              </a:rPr>
              <a:t>Questions?</a:t>
            </a:r>
          </a:p>
          <a:p>
            <a:pPr marL="0" indent="0">
              <a:buNone/>
            </a:pPr>
            <a:r>
              <a:rPr lang="en-US" sz="7200" dirty="0">
                <a:latin typeface="Arial"/>
                <a:cs typeface="Arial"/>
              </a:rPr>
              <a:t>Link Regena Glenn-Caldwell, Chair Rituals, Awards and Recognition   </a:t>
            </a:r>
            <a:r>
              <a:rPr lang="en-US" sz="7200" dirty="0">
                <a:latin typeface="Arial"/>
                <a:cs typeface="Arial"/>
                <a:hlinkClick r:id="rId3"/>
              </a:rPr>
              <a:t>linkregena@gmail.com</a:t>
            </a:r>
            <a:r>
              <a:rPr lang="en-US" sz="7200" dirty="0">
                <a:latin typeface="Arial"/>
                <a:cs typeface="Arial"/>
              </a:rPr>
              <a:t>	Mobile  708.507.1795</a:t>
            </a:r>
          </a:p>
          <a:p>
            <a:pPr marL="36513" lvl="0" indent="0" fontAlgn="base">
              <a:lnSpc>
                <a:spcPct val="100000"/>
              </a:lnSpc>
              <a:spcBef>
                <a:spcPct val="20000"/>
              </a:spcBef>
              <a:spcAft>
                <a:spcPct val="0"/>
              </a:spcAft>
              <a:buClr>
                <a:srgbClr val="6EA0B0"/>
              </a:buClr>
              <a:buSzPct val="80000"/>
              <a:buNone/>
              <a:defRPr/>
            </a:pPr>
            <a:endParaRPr lang="en-US" altLang="en-US" sz="4400" dirty="0">
              <a:solidFill>
                <a:srgbClr val="000000"/>
              </a:solidFill>
              <a:latin typeface="Arial"/>
              <a:cs typeface="Arial"/>
            </a:endParaRPr>
          </a:p>
          <a:p>
            <a:pPr marL="36513" lvl="0" indent="0" fontAlgn="base">
              <a:lnSpc>
                <a:spcPct val="100000"/>
              </a:lnSpc>
              <a:spcBef>
                <a:spcPct val="20000"/>
              </a:spcBef>
              <a:spcAft>
                <a:spcPct val="0"/>
              </a:spcAft>
              <a:buClr>
                <a:srgbClr val="6EA0B0"/>
              </a:buClr>
              <a:buSzPct val="80000"/>
              <a:buNone/>
              <a:defRPr/>
            </a:pPr>
            <a:endParaRPr lang="en-US" altLang="en-US" sz="8000" dirty="0">
              <a:solidFill>
                <a:srgbClr val="000000"/>
              </a:solidFill>
              <a:latin typeface="Arial"/>
              <a:cs typeface="Arial"/>
            </a:endParaRPr>
          </a:p>
          <a:p>
            <a:pPr marL="36513" lvl="0" indent="0" fontAlgn="base">
              <a:lnSpc>
                <a:spcPct val="100000"/>
              </a:lnSpc>
              <a:spcBef>
                <a:spcPct val="20000"/>
              </a:spcBef>
              <a:spcAft>
                <a:spcPct val="0"/>
              </a:spcAft>
              <a:buClr>
                <a:srgbClr val="6EA0B0"/>
              </a:buClr>
              <a:buSzPct val="80000"/>
              <a:buNone/>
              <a:defRPr/>
            </a:pPr>
            <a:endParaRPr lang="en-US" sz="7200" dirty="0">
              <a:latin typeface="Arial"/>
              <a:cs typeface="Arial"/>
            </a:endParaRPr>
          </a:p>
          <a:p>
            <a:pPr marL="0" indent="0">
              <a:buNone/>
            </a:pPr>
            <a:endParaRPr lang="en-US" sz="7200" dirty="0">
              <a:latin typeface="Arial"/>
              <a:cs typeface="Arial"/>
            </a:endParaRPr>
          </a:p>
          <a:p>
            <a:pPr marL="0" indent="0">
              <a:buNone/>
            </a:pPr>
            <a:endParaRPr lang="en-US" sz="4800" dirty="0">
              <a:latin typeface="Arial"/>
              <a:cs typeface="Arial"/>
            </a:endParaRPr>
          </a:p>
          <a:p>
            <a:pPr marL="0" indent="0">
              <a:buNone/>
            </a:pPr>
            <a:endParaRPr lang="en-US" sz="4800" dirty="0">
              <a:latin typeface="Arial"/>
              <a:cs typeface="Arial"/>
            </a:endParaRPr>
          </a:p>
          <a:p>
            <a:pPr marL="0" indent="0">
              <a:buNone/>
            </a:pPr>
            <a:endParaRPr lang="en-US" sz="4800" dirty="0"/>
          </a:p>
          <a:p>
            <a:pPr marL="0" indent="0">
              <a:buNone/>
            </a:pPr>
            <a:endParaRPr lang="en-US" sz="4800" dirty="0"/>
          </a:p>
          <a:p>
            <a:pPr marL="0" indent="0">
              <a:buNone/>
            </a:pPr>
            <a:endParaRPr lang="en-US" sz="4800" dirty="0"/>
          </a:p>
          <a:p>
            <a:pPr marL="0" indent="0">
              <a:buNone/>
            </a:pPr>
            <a:endParaRPr lang="en-US" sz="4800" dirty="0"/>
          </a:p>
          <a:p>
            <a:pPr marL="0" indent="0">
              <a:buNone/>
            </a:pPr>
            <a:endParaRPr lang="en-US" sz="4800" dirty="0"/>
          </a:p>
          <a:p>
            <a:pPr marL="0" indent="0">
              <a:buNone/>
            </a:pPr>
            <a:r>
              <a:rPr lang="en-US" sz="4800" dirty="0">
                <a:latin typeface="Times New Roman" panose="02020603050405020304" pitchFamily="18" charset="0"/>
                <a:cs typeface="Times New Roman" panose="02020603050405020304" pitchFamily="18" charset="0"/>
              </a:rPr>
              <a:t>. </a:t>
            </a:r>
          </a:p>
          <a:p>
            <a:pPr marL="0" indent="0">
              <a:buNone/>
            </a:pPr>
            <a:r>
              <a:rPr lang="en-US" sz="4800" dirty="0">
                <a:latin typeface="Times New Roman" panose="02020603050405020304" pitchFamily="18" charset="0"/>
                <a:cs typeface="Times New Roman" panose="02020603050405020304" pitchFamily="18" charset="0"/>
              </a:rPr>
              <a:t>                </a:t>
            </a:r>
          </a:p>
          <a:p>
            <a:pPr marL="0" indent="0">
              <a:buNone/>
            </a:pPr>
            <a:r>
              <a:rPr lang="en-US" sz="4800" dirty="0">
                <a:latin typeface="Times New Roman" panose="02020603050405020304" pitchFamily="18" charset="0"/>
                <a:cs typeface="Times New Roman" panose="02020603050405020304" pitchFamily="18" charset="0"/>
              </a:rPr>
              <a:t> </a:t>
            </a:r>
          </a:p>
          <a:p>
            <a:pPr marL="0" indent="0">
              <a:buNone/>
            </a:pPr>
            <a:r>
              <a:rPr lang="en-US" sz="4800" dirty="0">
                <a:latin typeface="Times New Roman" panose="02020603050405020304" pitchFamily="18" charset="0"/>
                <a:cs typeface="Times New Roman" panose="02020603050405020304" pitchFamily="18" charset="0"/>
              </a:rPr>
              <a:t>      </a:t>
            </a:r>
            <a:r>
              <a:rPr lang="en-US" dirty="0"/>
              <a:t>                     </a:t>
            </a:r>
          </a:p>
          <a:p>
            <a:pPr marL="0" indent="0">
              <a:buNone/>
            </a:pPr>
            <a:r>
              <a:rPr lang="en-US" dirty="0"/>
              <a:t>                               </a:t>
            </a:r>
            <a:endParaRPr lang="en-US" sz="36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96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2"/>
            <a:ext cx="9144000" cy="6857999"/>
          </a:xfrm>
          <a:prstGeom prst="rect">
            <a:avLst/>
          </a:prstGeom>
        </p:spPr>
      </p:pic>
      <p:sp>
        <p:nvSpPr>
          <p:cNvPr id="4" name="Title 3"/>
          <p:cNvSpPr>
            <a:spLocks noGrp="1"/>
          </p:cNvSpPr>
          <p:nvPr>
            <p:ph type="title"/>
          </p:nvPr>
        </p:nvSpPr>
        <p:spPr>
          <a:xfrm>
            <a:off x="628650" y="365126"/>
            <a:ext cx="7886700" cy="818457"/>
          </a:xfrm>
        </p:spPr>
        <p:txBody>
          <a:bodyPr>
            <a:normAutofit fontScale="90000"/>
          </a:bodyPr>
          <a:lstStyle/>
          <a:p>
            <a:pPr algn="r"/>
            <a:r>
              <a:rPr lang="en-US" sz="3600" b="1" i="1" dirty="0"/>
              <a:t>Area Secretary Report</a:t>
            </a:r>
            <a:br>
              <a:rPr lang="en-US" sz="3600" b="1" i="1" dirty="0"/>
            </a:br>
            <a:endParaRPr lang="en-US" i="1" dirty="0">
              <a:cs typeface="Arial"/>
            </a:endParaRPr>
          </a:p>
        </p:txBody>
      </p:sp>
      <p:sp>
        <p:nvSpPr>
          <p:cNvPr id="5" name="Content Placeholder 4"/>
          <p:cNvSpPr>
            <a:spLocks noGrp="1"/>
          </p:cNvSpPr>
          <p:nvPr>
            <p:ph idx="1"/>
          </p:nvPr>
        </p:nvSpPr>
        <p:spPr>
          <a:xfrm>
            <a:off x="628650" y="1497907"/>
            <a:ext cx="7886700" cy="4679056"/>
          </a:xfrm>
        </p:spPr>
        <p:txBody>
          <a:bodyPr>
            <a:normAutofit fontScale="25000" lnSpcReduction="20000"/>
          </a:bodyPr>
          <a:lstStyle/>
          <a:p>
            <a:r>
              <a:rPr lang="en-US" sz="8000" dirty="0">
                <a:latin typeface="Arial"/>
                <a:cs typeface="Arial"/>
              </a:rPr>
              <a:t> </a:t>
            </a:r>
            <a:r>
              <a:rPr lang="en-US" sz="9600" dirty="0">
                <a:cs typeface="Arial"/>
              </a:rPr>
              <a:t>Necrology reports due May 1</a:t>
            </a:r>
            <a:r>
              <a:rPr lang="en-US" sz="9600" baseline="30000" dirty="0">
                <a:cs typeface="Arial"/>
              </a:rPr>
              <a:t>st</a:t>
            </a:r>
            <a:r>
              <a:rPr lang="en-US" sz="9600" dirty="0">
                <a:cs typeface="Arial"/>
              </a:rPr>
              <a:t>, 2019</a:t>
            </a:r>
          </a:p>
          <a:p>
            <a:pPr lvl="1">
              <a:buFont typeface="Wingdings" pitchFamily="2" charset="2"/>
              <a:buChar char="Ø"/>
            </a:pPr>
            <a:r>
              <a:rPr lang="en-US" sz="9200" dirty="0">
                <a:cs typeface="Arial"/>
              </a:rPr>
              <a:t>Please use the Necrology template</a:t>
            </a:r>
          </a:p>
          <a:p>
            <a:pPr lvl="1">
              <a:buFont typeface="Wingdings" pitchFamily="2" charset="2"/>
              <a:buChar char="Ø"/>
            </a:pPr>
            <a:r>
              <a:rPr lang="en-US" sz="9600" dirty="0">
                <a:cs typeface="Times New Roman" panose="02020603050405020304" pitchFamily="18" charset="0"/>
              </a:rPr>
              <a:t>Include Links, Connecting Links, Heir-O-Links</a:t>
            </a:r>
          </a:p>
          <a:p>
            <a:pPr lvl="1">
              <a:buFont typeface="Wingdings" pitchFamily="2" charset="2"/>
              <a:buChar char="Ø"/>
            </a:pPr>
            <a:r>
              <a:rPr lang="en-US" sz="9600" dirty="0">
                <a:cs typeface="Times New Roman" panose="02020603050405020304" pitchFamily="18" charset="0"/>
              </a:rPr>
              <a:t>June 2017 – Current</a:t>
            </a:r>
          </a:p>
          <a:p>
            <a:pPr lvl="1">
              <a:buFont typeface="Wingdings" pitchFamily="2" charset="2"/>
              <a:buChar char="Ø"/>
            </a:pPr>
            <a:r>
              <a:rPr lang="en-US" sz="9600" dirty="0">
                <a:cs typeface="Times New Roman" panose="02020603050405020304" pitchFamily="18" charset="0"/>
              </a:rPr>
              <a:t>Consolidated list will be sent out for review by chapters.</a:t>
            </a:r>
          </a:p>
          <a:p>
            <a:endParaRPr lang="en-US" sz="10000" dirty="0">
              <a:cs typeface="Times New Roman" panose="02020603050405020304" pitchFamily="18" charset="0"/>
            </a:endParaRPr>
          </a:p>
          <a:p>
            <a:r>
              <a:rPr lang="en-US" sz="10000" dirty="0">
                <a:cs typeface="Times New Roman" panose="02020603050405020304" pitchFamily="18" charset="0"/>
              </a:rPr>
              <a:t>Secretary Webinar, Sunday March 24</a:t>
            </a:r>
            <a:r>
              <a:rPr lang="en-US" sz="10000" baseline="30000" dirty="0">
                <a:cs typeface="Times New Roman" panose="02020603050405020304" pitchFamily="18" charset="0"/>
              </a:rPr>
              <a:t>th</a:t>
            </a:r>
            <a:r>
              <a:rPr lang="en-US" sz="10000" dirty="0">
                <a:cs typeface="Times New Roman" panose="02020603050405020304" pitchFamily="18" charset="0"/>
              </a:rPr>
              <a:t> : </a:t>
            </a:r>
          </a:p>
          <a:p>
            <a:pPr lvl="1">
              <a:buFont typeface="Wingdings" pitchFamily="2" charset="2"/>
              <a:buChar char="Ø"/>
            </a:pPr>
            <a:r>
              <a:rPr lang="en-US" sz="9600" dirty="0">
                <a:cs typeface="Times New Roman" panose="02020603050405020304" pitchFamily="18" charset="0"/>
              </a:rPr>
              <a:t>“</a:t>
            </a:r>
            <a:r>
              <a:rPr lang="en-US" sz="9200" dirty="0">
                <a:cs typeface="Times New Roman" panose="02020603050405020304" pitchFamily="18" charset="0"/>
              </a:rPr>
              <a:t>Preparing for Transitions"</a:t>
            </a:r>
          </a:p>
          <a:p>
            <a:pPr marL="457200" lvl="1" indent="0">
              <a:buNone/>
            </a:pPr>
            <a:endParaRPr lang="en-US" sz="9600" dirty="0">
              <a:cs typeface="Times New Roman" panose="02020603050405020304" pitchFamily="18" charset="0"/>
            </a:endParaRPr>
          </a:p>
          <a:p>
            <a:pPr marL="0" indent="0" algn="r">
              <a:buNone/>
            </a:pPr>
            <a:r>
              <a:rPr lang="en-US" sz="7200" dirty="0">
                <a:cs typeface="Times New Roman" panose="02020603050405020304" pitchFamily="18" charset="0"/>
              </a:rPr>
              <a:t>Link Jill Bryant-Veneable</a:t>
            </a:r>
          </a:p>
          <a:p>
            <a:pPr marL="0" indent="0" algn="r">
              <a:buNone/>
            </a:pPr>
            <a:r>
              <a:rPr lang="en-US" sz="7200" dirty="0">
                <a:cs typeface="Times New Roman" panose="02020603050405020304" pitchFamily="18" charset="0"/>
              </a:rPr>
              <a:t>Area Secretary</a:t>
            </a:r>
          </a:p>
          <a:p>
            <a:pPr marL="0" indent="0" algn="r">
              <a:buNone/>
            </a:pPr>
            <a:r>
              <a:rPr lang="en-US" sz="7200" dirty="0">
                <a:cs typeface="Times New Roman" panose="02020603050405020304" pitchFamily="18" charset="0"/>
              </a:rPr>
              <a:t>248-875-4335</a:t>
            </a:r>
          </a:p>
          <a:p>
            <a:pPr marL="0" indent="0" algn="r">
              <a:buNone/>
            </a:pPr>
            <a:r>
              <a:rPr lang="en-US" sz="7200" dirty="0">
                <a:cs typeface="Times New Roman" panose="02020603050405020304" pitchFamily="18" charset="0"/>
              </a:rPr>
              <a:t>linkjill@outlook.com</a:t>
            </a:r>
          </a:p>
          <a:p>
            <a:pPr marL="0" indent="0" algn="r">
              <a:buNone/>
            </a:pPr>
            <a:endParaRPr lang="en-US" sz="9600" dirty="0">
              <a:cs typeface="Times New Roman" panose="02020603050405020304" pitchFamily="18" charset="0"/>
            </a:endParaRPr>
          </a:p>
          <a:p>
            <a:pPr marL="0" indent="0">
              <a:buNone/>
            </a:pPr>
            <a:endParaRPr lang="en-US" sz="9600" dirty="0">
              <a:cs typeface="Times New Roman" panose="02020603050405020304" pitchFamily="18" charset="0"/>
            </a:endParaRPr>
          </a:p>
          <a:p>
            <a:pPr marL="0" indent="0">
              <a:buNone/>
            </a:pPr>
            <a:endParaRPr lang="en-US" sz="9600" dirty="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r>
              <a:rPr lang="en-US" sz="6400" dirty="0">
                <a:latin typeface="Times New Roman" panose="02020603050405020304" pitchFamily="18" charset="0"/>
                <a:cs typeface="Times New Roman" panose="02020603050405020304" pitchFamily="18" charset="0"/>
              </a:rPr>
              <a:t> </a:t>
            </a:r>
          </a:p>
          <a:p>
            <a:pPr marL="0" indent="0">
              <a:buNone/>
            </a:pPr>
            <a:endParaRPr lang="en-US" sz="3000" dirty="0">
              <a:latin typeface="Times New Roman" panose="02020603050405020304" pitchFamily="18" charset="0"/>
              <a:cs typeface="Times New Roman" panose="02020603050405020304" pitchFamily="18" charset="0"/>
            </a:endParaRPr>
          </a:p>
          <a:p>
            <a:pPr marL="36513" lvl="0" indent="0" algn="ctr" fontAlgn="base">
              <a:lnSpc>
                <a:spcPct val="100000"/>
              </a:lnSpc>
              <a:spcBef>
                <a:spcPct val="20000"/>
              </a:spcBef>
              <a:spcAft>
                <a:spcPct val="0"/>
              </a:spcAft>
              <a:buClr>
                <a:srgbClr val="6EA0B0"/>
              </a:buClr>
              <a:buSzPct val="80000"/>
              <a:buNone/>
              <a:defRPr/>
            </a:pPr>
            <a:r>
              <a:rPr lang="en-US" altLang="en-US" dirty="0">
                <a:solidFill>
                  <a:srgbClr val="000000"/>
                </a:solidFill>
                <a:latin typeface="Franklin Gothic Book"/>
                <a:cs typeface="Arial"/>
              </a:rPr>
              <a:t> </a:t>
            </a:r>
          </a:p>
          <a:p>
            <a:pPr marL="0" indent="0">
              <a:buNone/>
            </a:pPr>
            <a:r>
              <a:rPr lang="en-US" dirty="0"/>
              <a:t>                        </a:t>
            </a:r>
          </a:p>
          <a:p>
            <a:pPr marL="0" indent="0">
              <a:buNone/>
            </a:pPr>
            <a:r>
              <a:rPr lang="en-US" dirty="0"/>
              <a:t> </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t>                 </a:t>
            </a:r>
            <a:endParaRPr lang="en-US" sz="36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8420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96527</TotalTime>
  <Words>846</Words>
  <Application>Microsoft Office PowerPoint</Application>
  <PresentationFormat>On-screen Show (4:3)</PresentationFormat>
  <Paragraphs>302</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Bradley Hand ITC</vt:lpstr>
      <vt:lpstr>Calibri</vt:lpstr>
      <vt:lpstr>Calibri Light</vt:lpstr>
      <vt:lpstr>Franklin Gothic Book</vt:lpstr>
      <vt:lpstr>Helvetica</vt:lpstr>
      <vt:lpstr>Mangal</vt:lpstr>
      <vt:lpstr>Symbol</vt:lpstr>
      <vt:lpstr>Times New Roman</vt:lpstr>
      <vt:lpstr>Wingdings</vt:lpstr>
      <vt:lpstr>Office Theme</vt:lpstr>
      <vt:lpstr>PowerPoint Presentation</vt:lpstr>
      <vt:lpstr>AGENDA</vt:lpstr>
      <vt:lpstr>Area Directors Report</vt:lpstr>
      <vt:lpstr>HBCU</vt:lpstr>
      <vt:lpstr>Quilt Participants</vt:lpstr>
      <vt:lpstr>  March 2019  Membership Updates </vt:lpstr>
      <vt:lpstr>  March 2019  Membership Updates </vt:lpstr>
      <vt:lpstr>                      Reminder, RECOGNITION OF   25/40 YEAR MEMBERS</vt:lpstr>
      <vt:lpstr>Area Secretary Report </vt:lpstr>
      <vt:lpstr>Area Treasurers Report </vt:lpstr>
      <vt:lpstr>Area Foundation Report </vt:lpstr>
      <vt:lpstr>Nominating Committee  March 2019</vt:lpstr>
      <vt:lpstr>Program Pearls Call </vt:lpstr>
      <vt:lpstr>Program Pearls Call </vt:lpstr>
      <vt:lpstr>Program Collaborations </vt:lpstr>
      <vt:lpstr>Central Area Photography Project</vt:lpstr>
      <vt:lpstr>Submission Guidelines</vt:lpstr>
      <vt:lpstr>Area Parliamentarian Report </vt:lpstr>
      <vt:lpstr>March Presidential Tip </vt:lpstr>
      <vt:lpstr>CA PRESIDENT’S CHAT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Slide</dc:title>
  <dc:creator>CA Links</dc:creator>
  <cp:lastModifiedBy>Brooks-Williams, Denise</cp:lastModifiedBy>
  <cp:revision>158</cp:revision>
  <cp:lastPrinted>2018-05-13T19:45:55Z</cp:lastPrinted>
  <dcterms:created xsi:type="dcterms:W3CDTF">2016-02-03T04:46:23Z</dcterms:created>
  <dcterms:modified xsi:type="dcterms:W3CDTF">2019-04-02T18:37:06Z</dcterms:modified>
</cp:coreProperties>
</file>