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7" r:id="rId4"/>
    <p:sldId id="260" r:id="rId5"/>
    <p:sldId id="262" r:id="rId6"/>
    <p:sldId id="265" r:id="rId7"/>
    <p:sldId id="263" r:id="rId8"/>
    <p:sldId id="269" r:id="rId9"/>
    <p:sldId id="27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 snapToGrid="0">
      <p:cViewPr varScale="1">
        <p:scale>
          <a:sx n="69" d="100"/>
          <a:sy n="69" d="100"/>
        </p:scale>
        <p:origin x="11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65916-678B-4217-9618-08287732543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BFAF4C-B1C0-43B2-9580-B8367163560D}">
      <dgm:prSet/>
      <dgm:spPr/>
      <dgm:t>
        <a:bodyPr/>
        <a:lstStyle/>
        <a:p>
          <a:r>
            <a:rPr lang="en-US" b="1" i="0" baseline="0"/>
            <a:t>OPERATIONS CHECKING ACCOUNTING </a:t>
          </a:r>
          <a:r>
            <a:rPr lang="en-US" b="0" i="0" baseline="0"/>
            <a:t>	</a:t>
          </a:r>
          <a:endParaRPr lang="en-US"/>
        </a:p>
      </dgm:t>
    </dgm:pt>
    <dgm:pt modelId="{E56F22C7-C471-4E93-AC74-CC152C806871}" type="parTrans" cxnId="{60F39B31-5922-439B-AD12-9405A0343D1C}">
      <dgm:prSet/>
      <dgm:spPr/>
      <dgm:t>
        <a:bodyPr/>
        <a:lstStyle/>
        <a:p>
          <a:endParaRPr lang="en-US"/>
        </a:p>
      </dgm:t>
    </dgm:pt>
    <dgm:pt modelId="{1398CCB3-C68E-44ED-ACF2-8AE191663CA8}" type="sibTrans" cxnId="{60F39B31-5922-439B-AD12-9405A0343D1C}">
      <dgm:prSet/>
      <dgm:spPr/>
      <dgm:t>
        <a:bodyPr/>
        <a:lstStyle/>
        <a:p>
          <a:endParaRPr lang="en-US"/>
        </a:p>
      </dgm:t>
    </dgm:pt>
    <dgm:pt modelId="{B28872A3-56EC-47FC-A9DB-59E1FFC366B5}">
      <dgm:prSet/>
      <dgm:spPr/>
      <dgm:t>
        <a:bodyPr/>
        <a:lstStyle/>
        <a:p>
          <a:r>
            <a:rPr lang="en-US" b="0" i="0" baseline="0" dirty="0"/>
            <a:t>Balance Forward, Sept 1, 2023, Income 	$14,543.35	</a:t>
          </a:r>
          <a:endParaRPr lang="en-US" dirty="0"/>
        </a:p>
      </dgm:t>
    </dgm:pt>
    <dgm:pt modelId="{1E409BCA-BED9-4390-AE3E-1F914D1A58B7}" type="parTrans" cxnId="{87E072B7-0D94-4B81-9252-2054E02975F3}">
      <dgm:prSet/>
      <dgm:spPr/>
      <dgm:t>
        <a:bodyPr/>
        <a:lstStyle/>
        <a:p>
          <a:endParaRPr lang="en-US"/>
        </a:p>
      </dgm:t>
    </dgm:pt>
    <dgm:pt modelId="{0B920CD3-7E40-4C1E-9ADE-2B817D2D6195}" type="sibTrans" cxnId="{87E072B7-0D94-4B81-9252-2054E02975F3}">
      <dgm:prSet/>
      <dgm:spPr/>
      <dgm:t>
        <a:bodyPr/>
        <a:lstStyle/>
        <a:p>
          <a:endParaRPr lang="en-US"/>
        </a:p>
      </dgm:t>
    </dgm:pt>
    <dgm:pt modelId="{092A96AA-B358-4EE4-A59F-10FDB337FEEB}">
      <dgm:prSet/>
      <dgm:spPr/>
      <dgm:t>
        <a:bodyPr/>
        <a:lstStyle/>
        <a:p>
          <a:r>
            <a:rPr lang="en-US" b="0" i="0" baseline="0" dirty="0"/>
            <a:t>Deposit/Credits via </a:t>
          </a:r>
          <a:r>
            <a:rPr lang="en-US" b="0" i="0" baseline="0" dirty="0" err="1"/>
            <a:t>Paypal</a:t>
          </a:r>
          <a:r>
            <a:rPr lang="en-US" b="0" i="0" baseline="0" dirty="0"/>
            <a:t> –				</a:t>
          </a:r>
          <a:r>
            <a:rPr lang="en-US" b="1" i="0" baseline="0" dirty="0"/>
            <a:t>$1,781.24 	</a:t>
          </a:r>
          <a:endParaRPr lang="en-US" dirty="0"/>
        </a:p>
      </dgm:t>
    </dgm:pt>
    <dgm:pt modelId="{2B5D3006-8AED-4B74-98BC-3BBE64C14773}" type="parTrans" cxnId="{85F164FC-D3DB-4A3E-AEE4-8E3D7B316621}">
      <dgm:prSet/>
      <dgm:spPr/>
      <dgm:t>
        <a:bodyPr/>
        <a:lstStyle/>
        <a:p>
          <a:endParaRPr lang="en-US"/>
        </a:p>
      </dgm:t>
    </dgm:pt>
    <dgm:pt modelId="{D68E46FD-7E31-4E35-9466-D3DC6FF4D75B}" type="sibTrans" cxnId="{85F164FC-D3DB-4A3E-AEE4-8E3D7B316621}">
      <dgm:prSet/>
      <dgm:spPr/>
      <dgm:t>
        <a:bodyPr/>
        <a:lstStyle/>
        <a:p>
          <a:endParaRPr lang="en-US"/>
        </a:p>
      </dgm:t>
    </dgm:pt>
    <dgm:pt modelId="{73D56F79-5B49-4570-82EA-BDEF9414E37B}">
      <dgm:prSet/>
      <dgm:spPr/>
      <dgm:t>
        <a:bodyPr/>
        <a:lstStyle/>
        <a:p>
          <a:r>
            <a:rPr lang="en-US" b="0" i="0" baseline="0" dirty="0"/>
            <a:t>Total Income and Interest $0.00	</a:t>
          </a:r>
          <a:endParaRPr lang="en-US" dirty="0"/>
        </a:p>
      </dgm:t>
    </dgm:pt>
    <dgm:pt modelId="{D2E46967-3E32-420B-B116-838991FD3B2A}" type="parTrans" cxnId="{BF8F3E7B-A366-4F71-B1D2-7040EB53BE30}">
      <dgm:prSet/>
      <dgm:spPr/>
      <dgm:t>
        <a:bodyPr/>
        <a:lstStyle/>
        <a:p>
          <a:endParaRPr lang="en-US"/>
        </a:p>
      </dgm:t>
    </dgm:pt>
    <dgm:pt modelId="{C3E9695C-884B-4148-A227-131DB4F7DCD2}" type="sibTrans" cxnId="{BF8F3E7B-A366-4F71-B1D2-7040EB53BE30}">
      <dgm:prSet/>
      <dgm:spPr/>
      <dgm:t>
        <a:bodyPr/>
        <a:lstStyle/>
        <a:p>
          <a:endParaRPr lang="en-US"/>
        </a:p>
      </dgm:t>
    </dgm:pt>
    <dgm:pt modelId="{D6CCBE94-1FD1-412D-98F0-3C492829123C}">
      <dgm:prSet/>
      <dgm:spPr/>
      <dgm:t>
        <a:bodyPr/>
        <a:lstStyle/>
        <a:p>
          <a:r>
            <a:rPr lang="en-US" b="0" i="0" baseline="0" dirty="0"/>
            <a:t>Total Brought Forward, Income and Interest 	$ 16,324.59	</a:t>
          </a:r>
          <a:endParaRPr lang="en-US" dirty="0"/>
        </a:p>
      </dgm:t>
    </dgm:pt>
    <dgm:pt modelId="{81CA7C75-8CBC-4FCF-BCDB-F1834979617C}" type="parTrans" cxnId="{8D2E3E72-A839-43BC-9915-02C63FF8A671}">
      <dgm:prSet/>
      <dgm:spPr/>
      <dgm:t>
        <a:bodyPr/>
        <a:lstStyle/>
        <a:p>
          <a:endParaRPr lang="en-US"/>
        </a:p>
      </dgm:t>
    </dgm:pt>
    <dgm:pt modelId="{F4306895-EEA2-4455-8978-2AB0D1F5953C}" type="sibTrans" cxnId="{8D2E3E72-A839-43BC-9915-02C63FF8A671}">
      <dgm:prSet/>
      <dgm:spPr/>
      <dgm:t>
        <a:bodyPr/>
        <a:lstStyle/>
        <a:p>
          <a:endParaRPr lang="en-US"/>
        </a:p>
      </dgm:t>
    </dgm:pt>
    <dgm:pt modelId="{127A6F20-2E8D-4EA0-8C3B-E324B04B88E2}" type="pres">
      <dgm:prSet presAssocID="{92C65916-678B-4217-9618-082877325432}" presName="linear" presStyleCnt="0">
        <dgm:presLayoutVars>
          <dgm:animLvl val="lvl"/>
          <dgm:resizeHandles val="exact"/>
        </dgm:presLayoutVars>
      </dgm:prSet>
      <dgm:spPr/>
    </dgm:pt>
    <dgm:pt modelId="{39BBF031-8CBD-4D14-B784-12208896A002}" type="pres">
      <dgm:prSet presAssocID="{B3BFAF4C-B1C0-43B2-9580-B8367163560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C35C62-8909-4627-B245-7778EDC327E5}" type="pres">
      <dgm:prSet presAssocID="{1398CCB3-C68E-44ED-ACF2-8AE191663CA8}" presName="spacer" presStyleCnt="0"/>
      <dgm:spPr/>
    </dgm:pt>
    <dgm:pt modelId="{C2762426-57F6-42DC-AD40-E2926B59183F}" type="pres">
      <dgm:prSet presAssocID="{B28872A3-56EC-47FC-A9DB-59E1FFC366B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93F2DA1-9191-4FEB-8F7C-F6E7E22A8530}" type="pres">
      <dgm:prSet presAssocID="{0B920CD3-7E40-4C1E-9ADE-2B817D2D6195}" presName="spacer" presStyleCnt="0"/>
      <dgm:spPr/>
    </dgm:pt>
    <dgm:pt modelId="{7CFD1C14-55E8-4EC1-9E68-34BB4BE4ED5A}" type="pres">
      <dgm:prSet presAssocID="{092A96AA-B358-4EE4-A59F-10FDB337FEE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A0BF66-459C-472D-85F3-BFB321A80D87}" type="pres">
      <dgm:prSet presAssocID="{D68E46FD-7E31-4E35-9466-D3DC6FF4D75B}" presName="spacer" presStyleCnt="0"/>
      <dgm:spPr/>
    </dgm:pt>
    <dgm:pt modelId="{CCAF3C02-524F-4A87-B98E-B049388E4704}" type="pres">
      <dgm:prSet presAssocID="{73D56F79-5B49-4570-82EA-BDEF9414E37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B874FD3-492B-4F73-BAC0-61FE716608C9}" type="pres">
      <dgm:prSet presAssocID="{C3E9695C-884B-4148-A227-131DB4F7DCD2}" presName="spacer" presStyleCnt="0"/>
      <dgm:spPr/>
    </dgm:pt>
    <dgm:pt modelId="{A8F3E6E0-4AE5-4706-AAD6-DF7A7D621A5D}" type="pres">
      <dgm:prSet presAssocID="{D6CCBE94-1FD1-412D-98F0-3C492829123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42F4B11-72F6-4D4A-BDD1-3B3D839A9421}" type="presOf" srcId="{92C65916-678B-4217-9618-082877325432}" destId="{127A6F20-2E8D-4EA0-8C3B-E324B04B88E2}" srcOrd="0" destOrd="0" presId="urn:microsoft.com/office/officeart/2005/8/layout/vList2"/>
    <dgm:cxn modelId="{8C0D6C24-6123-47CB-B91B-9CE9BB93F1FC}" type="presOf" srcId="{73D56F79-5B49-4570-82EA-BDEF9414E37B}" destId="{CCAF3C02-524F-4A87-B98E-B049388E4704}" srcOrd="0" destOrd="0" presId="urn:microsoft.com/office/officeart/2005/8/layout/vList2"/>
    <dgm:cxn modelId="{60F39B31-5922-439B-AD12-9405A0343D1C}" srcId="{92C65916-678B-4217-9618-082877325432}" destId="{B3BFAF4C-B1C0-43B2-9580-B8367163560D}" srcOrd="0" destOrd="0" parTransId="{E56F22C7-C471-4E93-AC74-CC152C806871}" sibTransId="{1398CCB3-C68E-44ED-ACF2-8AE191663CA8}"/>
    <dgm:cxn modelId="{8D2E3E72-A839-43BC-9915-02C63FF8A671}" srcId="{92C65916-678B-4217-9618-082877325432}" destId="{D6CCBE94-1FD1-412D-98F0-3C492829123C}" srcOrd="4" destOrd="0" parTransId="{81CA7C75-8CBC-4FCF-BCDB-F1834979617C}" sibTransId="{F4306895-EEA2-4455-8978-2AB0D1F5953C}"/>
    <dgm:cxn modelId="{BF8F3E7B-A366-4F71-B1D2-7040EB53BE30}" srcId="{92C65916-678B-4217-9618-082877325432}" destId="{73D56F79-5B49-4570-82EA-BDEF9414E37B}" srcOrd="3" destOrd="0" parTransId="{D2E46967-3E32-420B-B116-838991FD3B2A}" sibTransId="{C3E9695C-884B-4148-A227-131DB4F7DCD2}"/>
    <dgm:cxn modelId="{71F2BC89-838E-4D5C-ACC9-FDF9752CA930}" type="presOf" srcId="{B3BFAF4C-B1C0-43B2-9580-B8367163560D}" destId="{39BBF031-8CBD-4D14-B784-12208896A002}" srcOrd="0" destOrd="0" presId="urn:microsoft.com/office/officeart/2005/8/layout/vList2"/>
    <dgm:cxn modelId="{2D6A0796-C213-4597-B7E3-38B82C8CDFE1}" type="presOf" srcId="{D6CCBE94-1FD1-412D-98F0-3C492829123C}" destId="{A8F3E6E0-4AE5-4706-AAD6-DF7A7D621A5D}" srcOrd="0" destOrd="0" presId="urn:microsoft.com/office/officeart/2005/8/layout/vList2"/>
    <dgm:cxn modelId="{87E072B7-0D94-4B81-9252-2054E02975F3}" srcId="{92C65916-678B-4217-9618-082877325432}" destId="{B28872A3-56EC-47FC-A9DB-59E1FFC366B5}" srcOrd="1" destOrd="0" parTransId="{1E409BCA-BED9-4390-AE3E-1F914D1A58B7}" sibTransId="{0B920CD3-7E40-4C1E-9ADE-2B817D2D6195}"/>
    <dgm:cxn modelId="{5338C0DE-BC8B-4A10-80CB-8257634A5229}" type="presOf" srcId="{092A96AA-B358-4EE4-A59F-10FDB337FEEB}" destId="{7CFD1C14-55E8-4EC1-9E68-34BB4BE4ED5A}" srcOrd="0" destOrd="0" presId="urn:microsoft.com/office/officeart/2005/8/layout/vList2"/>
    <dgm:cxn modelId="{1CD108E1-7DB5-499E-A4D0-0A26D4BE1031}" type="presOf" srcId="{B28872A3-56EC-47FC-A9DB-59E1FFC366B5}" destId="{C2762426-57F6-42DC-AD40-E2926B59183F}" srcOrd="0" destOrd="0" presId="urn:microsoft.com/office/officeart/2005/8/layout/vList2"/>
    <dgm:cxn modelId="{85F164FC-D3DB-4A3E-AEE4-8E3D7B316621}" srcId="{92C65916-678B-4217-9618-082877325432}" destId="{092A96AA-B358-4EE4-A59F-10FDB337FEEB}" srcOrd="2" destOrd="0" parTransId="{2B5D3006-8AED-4B74-98BC-3BBE64C14773}" sibTransId="{D68E46FD-7E31-4E35-9466-D3DC6FF4D75B}"/>
    <dgm:cxn modelId="{BEE64496-3B56-4E25-BCB3-C65CE299E82B}" type="presParOf" srcId="{127A6F20-2E8D-4EA0-8C3B-E324B04B88E2}" destId="{39BBF031-8CBD-4D14-B784-12208896A002}" srcOrd="0" destOrd="0" presId="urn:microsoft.com/office/officeart/2005/8/layout/vList2"/>
    <dgm:cxn modelId="{4F95F4CB-8E07-4EC0-8C81-A624D75E8B2B}" type="presParOf" srcId="{127A6F20-2E8D-4EA0-8C3B-E324B04B88E2}" destId="{B0C35C62-8909-4627-B245-7778EDC327E5}" srcOrd="1" destOrd="0" presId="urn:microsoft.com/office/officeart/2005/8/layout/vList2"/>
    <dgm:cxn modelId="{4707A698-C850-4587-822A-5F5410272BDF}" type="presParOf" srcId="{127A6F20-2E8D-4EA0-8C3B-E324B04B88E2}" destId="{C2762426-57F6-42DC-AD40-E2926B59183F}" srcOrd="2" destOrd="0" presId="urn:microsoft.com/office/officeart/2005/8/layout/vList2"/>
    <dgm:cxn modelId="{9CDD8A40-EEB9-461C-BFD1-0FAFC9268C01}" type="presParOf" srcId="{127A6F20-2E8D-4EA0-8C3B-E324B04B88E2}" destId="{393F2DA1-9191-4FEB-8F7C-F6E7E22A8530}" srcOrd="3" destOrd="0" presId="urn:microsoft.com/office/officeart/2005/8/layout/vList2"/>
    <dgm:cxn modelId="{0D329957-F85F-47F6-853C-C4C773C8E5AB}" type="presParOf" srcId="{127A6F20-2E8D-4EA0-8C3B-E324B04B88E2}" destId="{7CFD1C14-55E8-4EC1-9E68-34BB4BE4ED5A}" srcOrd="4" destOrd="0" presId="urn:microsoft.com/office/officeart/2005/8/layout/vList2"/>
    <dgm:cxn modelId="{46CAC801-91CD-4692-B11E-696A6A37916C}" type="presParOf" srcId="{127A6F20-2E8D-4EA0-8C3B-E324B04B88E2}" destId="{F4A0BF66-459C-472D-85F3-BFB321A80D87}" srcOrd="5" destOrd="0" presId="urn:microsoft.com/office/officeart/2005/8/layout/vList2"/>
    <dgm:cxn modelId="{AF276C10-7B9E-4987-9327-4F23F05653E5}" type="presParOf" srcId="{127A6F20-2E8D-4EA0-8C3B-E324B04B88E2}" destId="{CCAF3C02-524F-4A87-B98E-B049388E4704}" srcOrd="6" destOrd="0" presId="urn:microsoft.com/office/officeart/2005/8/layout/vList2"/>
    <dgm:cxn modelId="{C8DE48FF-1DD0-49F2-B112-F56510A844A2}" type="presParOf" srcId="{127A6F20-2E8D-4EA0-8C3B-E324B04B88E2}" destId="{EB874FD3-492B-4F73-BAC0-61FE716608C9}" srcOrd="7" destOrd="0" presId="urn:microsoft.com/office/officeart/2005/8/layout/vList2"/>
    <dgm:cxn modelId="{99EAADE9-17AF-4DED-98AC-B47D66B39223}" type="presParOf" srcId="{127A6F20-2E8D-4EA0-8C3B-E324B04B88E2}" destId="{A8F3E6E0-4AE5-4706-AAD6-DF7A7D621A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C2A81-CDE1-4074-A4C5-71A29742063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691AD68-7A7E-4556-9BC6-8DBA51834672}">
      <dgm:prSet/>
      <dgm:spPr/>
      <dgm:t>
        <a:bodyPr/>
        <a:lstStyle/>
        <a:p>
          <a:r>
            <a:rPr lang="en-US" i="0" baseline="0"/>
            <a:t>BALANCE 	$LESS: Bank Charges </a:t>
          </a:r>
          <a:r>
            <a:rPr lang="en-US" b="0" i="0" baseline="0"/>
            <a:t>	$0	</a:t>
          </a:r>
          <a:endParaRPr lang="en-US"/>
        </a:p>
      </dgm:t>
    </dgm:pt>
    <dgm:pt modelId="{17CDAA0B-9057-4D63-8DF7-06F90807911C}" type="parTrans" cxnId="{3A34342E-051C-4D3C-8534-6F971E4AD680}">
      <dgm:prSet/>
      <dgm:spPr/>
      <dgm:t>
        <a:bodyPr/>
        <a:lstStyle/>
        <a:p>
          <a:endParaRPr lang="en-US"/>
        </a:p>
      </dgm:t>
    </dgm:pt>
    <dgm:pt modelId="{EF677ADC-58FB-43A8-A16D-C2613ACCC930}" type="sibTrans" cxnId="{3A34342E-051C-4D3C-8534-6F971E4AD680}">
      <dgm:prSet/>
      <dgm:spPr/>
      <dgm:t>
        <a:bodyPr/>
        <a:lstStyle/>
        <a:p>
          <a:endParaRPr lang="en-US"/>
        </a:p>
      </dgm:t>
    </dgm:pt>
    <dgm:pt modelId="{943A82B7-0754-4864-9479-B7BAE0803DF3}">
      <dgm:prSet/>
      <dgm:spPr/>
      <dgm:t>
        <a:bodyPr/>
        <a:lstStyle/>
        <a:p>
          <a:r>
            <a:rPr lang="en-US" b="0" i="0" baseline="0" dirty="0"/>
            <a:t>Expenses/Checks incl. PayPal –	$3,500.20</a:t>
          </a:r>
          <a:endParaRPr lang="en-US" dirty="0"/>
        </a:p>
      </dgm:t>
    </dgm:pt>
    <dgm:pt modelId="{7C497975-A336-425F-BABC-1B976064A16F}" type="parTrans" cxnId="{C70D159D-5A2B-47C0-A4BD-43FBE9C2E011}">
      <dgm:prSet/>
      <dgm:spPr/>
      <dgm:t>
        <a:bodyPr/>
        <a:lstStyle/>
        <a:p>
          <a:endParaRPr lang="en-US"/>
        </a:p>
      </dgm:t>
    </dgm:pt>
    <dgm:pt modelId="{157386C9-EEF8-43B9-B16D-491054FC6BE9}" type="sibTrans" cxnId="{C70D159D-5A2B-47C0-A4BD-43FBE9C2E011}">
      <dgm:prSet/>
      <dgm:spPr/>
      <dgm:t>
        <a:bodyPr/>
        <a:lstStyle/>
        <a:p>
          <a:endParaRPr lang="en-US"/>
        </a:p>
      </dgm:t>
    </dgm:pt>
    <dgm:pt modelId="{DC6C90DA-2B69-42DD-A731-C05ED129D67C}">
      <dgm:prSet/>
      <dgm:spPr/>
      <dgm:t>
        <a:bodyPr/>
        <a:lstStyle/>
        <a:p>
          <a:r>
            <a:rPr lang="en-US" i="0" baseline="0" dirty="0"/>
            <a:t>Bank Balance – Sept 30, </a:t>
          </a:r>
          <a:r>
            <a:rPr lang="en-US" dirty="0"/>
            <a:t>2023,</a:t>
          </a:r>
          <a:r>
            <a:rPr lang="en-US" i="0" baseline="0" dirty="0"/>
            <a:t> </a:t>
          </a:r>
          <a:r>
            <a:rPr lang="en-US" b="0" i="0" baseline="0" dirty="0"/>
            <a:t>	</a:t>
          </a:r>
          <a:r>
            <a:rPr lang="en-US" b="1" i="0" baseline="0" dirty="0"/>
            <a:t>$</a:t>
          </a:r>
          <a:r>
            <a:rPr lang="en-US" b="1" dirty="0"/>
            <a:t>12,824.39</a:t>
          </a:r>
          <a:endParaRPr lang="en-US" dirty="0"/>
        </a:p>
      </dgm:t>
    </dgm:pt>
    <dgm:pt modelId="{B6C07D2D-B937-48B2-AD68-3407388585C3}" type="parTrans" cxnId="{03BA6E87-CA6D-40D4-B8ED-869BF3A08E20}">
      <dgm:prSet/>
      <dgm:spPr/>
      <dgm:t>
        <a:bodyPr/>
        <a:lstStyle/>
        <a:p>
          <a:endParaRPr lang="en-US"/>
        </a:p>
      </dgm:t>
    </dgm:pt>
    <dgm:pt modelId="{6CBD667D-4627-418C-B7E8-8A2F7242A4E8}" type="sibTrans" cxnId="{03BA6E87-CA6D-40D4-B8ED-869BF3A08E20}">
      <dgm:prSet/>
      <dgm:spPr/>
      <dgm:t>
        <a:bodyPr/>
        <a:lstStyle/>
        <a:p>
          <a:endParaRPr lang="en-US"/>
        </a:p>
      </dgm:t>
    </dgm:pt>
    <dgm:pt modelId="{459E021A-2F88-441D-9491-E7E4089513EC}" type="pres">
      <dgm:prSet presAssocID="{C50C2A81-CDE1-4074-A4C5-71A29742063F}" presName="linear" presStyleCnt="0">
        <dgm:presLayoutVars>
          <dgm:animLvl val="lvl"/>
          <dgm:resizeHandles val="exact"/>
        </dgm:presLayoutVars>
      </dgm:prSet>
      <dgm:spPr/>
    </dgm:pt>
    <dgm:pt modelId="{38D07358-5F21-47F9-B9ED-61FFA0B6444E}" type="pres">
      <dgm:prSet presAssocID="{2691AD68-7A7E-4556-9BC6-8DBA5183467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E18C8F8-E30B-4FC3-B18C-5ED71FE6C17A}" type="pres">
      <dgm:prSet presAssocID="{EF677ADC-58FB-43A8-A16D-C2613ACCC930}" presName="spacer" presStyleCnt="0"/>
      <dgm:spPr/>
    </dgm:pt>
    <dgm:pt modelId="{B490668E-3485-4EE2-A9BF-F91A2E4D6783}" type="pres">
      <dgm:prSet presAssocID="{943A82B7-0754-4864-9479-B7BAE0803DF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EF4394-52DE-41F3-AA98-C188EDB6B0A2}" type="pres">
      <dgm:prSet presAssocID="{157386C9-EEF8-43B9-B16D-491054FC6BE9}" presName="spacer" presStyleCnt="0"/>
      <dgm:spPr/>
    </dgm:pt>
    <dgm:pt modelId="{6533A230-FE61-4E1D-A29A-CED29A531E06}" type="pres">
      <dgm:prSet presAssocID="{DC6C90DA-2B69-42DD-A731-C05ED129D67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7D0D23-CD12-4415-8F9A-A31424C279B7}" type="presOf" srcId="{943A82B7-0754-4864-9479-B7BAE0803DF3}" destId="{B490668E-3485-4EE2-A9BF-F91A2E4D6783}" srcOrd="0" destOrd="0" presId="urn:microsoft.com/office/officeart/2005/8/layout/vList2"/>
    <dgm:cxn modelId="{3A34342E-051C-4D3C-8534-6F971E4AD680}" srcId="{C50C2A81-CDE1-4074-A4C5-71A29742063F}" destId="{2691AD68-7A7E-4556-9BC6-8DBA51834672}" srcOrd="0" destOrd="0" parTransId="{17CDAA0B-9057-4D63-8DF7-06F90807911C}" sibTransId="{EF677ADC-58FB-43A8-A16D-C2613ACCC930}"/>
    <dgm:cxn modelId="{CE640830-586A-4C5E-8F04-0E476E5D5A48}" type="presOf" srcId="{2691AD68-7A7E-4556-9BC6-8DBA51834672}" destId="{38D07358-5F21-47F9-B9ED-61FFA0B6444E}" srcOrd="0" destOrd="0" presId="urn:microsoft.com/office/officeart/2005/8/layout/vList2"/>
    <dgm:cxn modelId="{DB8B8579-9BC6-41C9-A80E-B49C47D0FA17}" type="presOf" srcId="{C50C2A81-CDE1-4074-A4C5-71A29742063F}" destId="{459E021A-2F88-441D-9491-E7E4089513EC}" srcOrd="0" destOrd="0" presId="urn:microsoft.com/office/officeart/2005/8/layout/vList2"/>
    <dgm:cxn modelId="{03BA6E87-CA6D-40D4-B8ED-869BF3A08E20}" srcId="{C50C2A81-CDE1-4074-A4C5-71A29742063F}" destId="{DC6C90DA-2B69-42DD-A731-C05ED129D67C}" srcOrd="2" destOrd="0" parTransId="{B6C07D2D-B937-48B2-AD68-3407388585C3}" sibTransId="{6CBD667D-4627-418C-B7E8-8A2F7242A4E8}"/>
    <dgm:cxn modelId="{C70D159D-5A2B-47C0-A4BD-43FBE9C2E011}" srcId="{C50C2A81-CDE1-4074-A4C5-71A29742063F}" destId="{943A82B7-0754-4864-9479-B7BAE0803DF3}" srcOrd="1" destOrd="0" parTransId="{7C497975-A336-425F-BABC-1B976064A16F}" sibTransId="{157386C9-EEF8-43B9-B16D-491054FC6BE9}"/>
    <dgm:cxn modelId="{A6C823F7-9BCC-49A6-9F8D-5011C866AF5A}" type="presOf" srcId="{DC6C90DA-2B69-42DD-A731-C05ED129D67C}" destId="{6533A230-FE61-4E1D-A29A-CED29A531E06}" srcOrd="0" destOrd="0" presId="urn:microsoft.com/office/officeart/2005/8/layout/vList2"/>
    <dgm:cxn modelId="{9F0DFCAA-32F0-4B8D-BF98-BF53919C254A}" type="presParOf" srcId="{459E021A-2F88-441D-9491-E7E4089513EC}" destId="{38D07358-5F21-47F9-B9ED-61FFA0B6444E}" srcOrd="0" destOrd="0" presId="urn:microsoft.com/office/officeart/2005/8/layout/vList2"/>
    <dgm:cxn modelId="{96C8FA07-BC7D-468B-9CB5-F88BB91712B1}" type="presParOf" srcId="{459E021A-2F88-441D-9491-E7E4089513EC}" destId="{7E18C8F8-E30B-4FC3-B18C-5ED71FE6C17A}" srcOrd="1" destOrd="0" presId="urn:microsoft.com/office/officeart/2005/8/layout/vList2"/>
    <dgm:cxn modelId="{BB65EF58-60BC-4FA0-BCF4-183D8B99F32F}" type="presParOf" srcId="{459E021A-2F88-441D-9491-E7E4089513EC}" destId="{B490668E-3485-4EE2-A9BF-F91A2E4D6783}" srcOrd="2" destOrd="0" presId="urn:microsoft.com/office/officeart/2005/8/layout/vList2"/>
    <dgm:cxn modelId="{27C9995B-6A95-4A5A-9114-D84AA80DB686}" type="presParOf" srcId="{459E021A-2F88-441D-9491-E7E4089513EC}" destId="{0CEF4394-52DE-41F3-AA98-C188EDB6B0A2}" srcOrd="3" destOrd="0" presId="urn:microsoft.com/office/officeart/2005/8/layout/vList2"/>
    <dgm:cxn modelId="{5ABE90BB-1AE8-4F7E-897A-436955344136}" type="presParOf" srcId="{459E021A-2F88-441D-9491-E7E4089513EC}" destId="{6533A230-FE61-4E1D-A29A-CED29A531E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FC6947-CC7A-4F90-AC65-F7BE367AD94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0C2A68-58C8-4B76-9C21-09812C7D04EE}">
      <dgm:prSet/>
      <dgm:spPr/>
      <dgm:t>
        <a:bodyPr/>
        <a:lstStyle/>
        <a:p>
          <a:r>
            <a:rPr lang="en-US" b="1" i="0" baseline="0"/>
            <a:t>RESTRICTED MONTHLY FINANCIAL REPORT</a:t>
          </a:r>
          <a:r>
            <a:rPr lang="en-US" b="0" i="0" baseline="0"/>
            <a:t>	</a:t>
          </a:r>
          <a:endParaRPr lang="en-US"/>
        </a:p>
      </dgm:t>
    </dgm:pt>
    <dgm:pt modelId="{3985537E-6915-4A22-99C1-F1BC9E7CD51E}" type="parTrans" cxnId="{4A6ECBD6-4AB8-4DDC-8B18-9434441286CE}">
      <dgm:prSet/>
      <dgm:spPr/>
      <dgm:t>
        <a:bodyPr/>
        <a:lstStyle/>
        <a:p>
          <a:endParaRPr lang="en-US"/>
        </a:p>
      </dgm:t>
    </dgm:pt>
    <dgm:pt modelId="{A0F7DA16-7A90-4A48-95A7-73E7342D0638}" type="sibTrans" cxnId="{4A6ECBD6-4AB8-4DDC-8B18-9434441286CE}">
      <dgm:prSet/>
      <dgm:spPr/>
      <dgm:t>
        <a:bodyPr/>
        <a:lstStyle/>
        <a:p>
          <a:endParaRPr lang="en-US"/>
        </a:p>
      </dgm:t>
    </dgm:pt>
    <dgm:pt modelId="{CB1E93CC-83B9-48B1-AB61-9593A67183C6}">
      <dgm:prSet/>
      <dgm:spPr/>
      <dgm:t>
        <a:bodyPr/>
        <a:lstStyle/>
        <a:p>
          <a:r>
            <a:rPr lang="en-US" b="0" i="0" baseline="0" dirty="0"/>
            <a:t>Balance Forward, Sept 1, 2023 Income 	$30,740.39	</a:t>
          </a:r>
          <a:endParaRPr lang="en-US" dirty="0"/>
        </a:p>
      </dgm:t>
    </dgm:pt>
    <dgm:pt modelId="{20ADE7EE-2BDA-4EEA-A285-B00FA336B254}" type="parTrans" cxnId="{6688DDA2-FBAD-4D71-9041-E3957CD18FF5}">
      <dgm:prSet/>
      <dgm:spPr/>
      <dgm:t>
        <a:bodyPr/>
        <a:lstStyle/>
        <a:p>
          <a:endParaRPr lang="en-US"/>
        </a:p>
      </dgm:t>
    </dgm:pt>
    <dgm:pt modelId="{928E61FF-7AE8-4A30-8750-9F947CA61937}" type="sibTrans" cxnId="{6688DDA2-FBAD-4D71-9041-E3957CD18FF5}">
      <dgm:prSet/>
      <dgm:spPr/>
      <dgm:t>
        <a:bodyPr/>
        <a:lstStyle/>
        <a:p>
          <a:endParaRPr lang="en-US"/>
        </a:p>
      </dgm:t>
    </dgm:pt>
    <dgm:pt modelId="{50FB3AA9-8FC6-49F9-8C53-E835EB4C933A}" type="pres">
      <dgm:prSet presAssocID="{15FC6947-CC7A-4F90-AC65-F7BE367AD94F}" presName="Name0" presStyleCnt="0">
        <dgm:presLayoutVars>
          <dgm:dir/>
          <dgm:animLvl val="lvl"/>
          <dgm:resizeHandles val="exact"/>
        </dgm:presLayoutVars>
      </dgm:prSet>
      <dgm:spPr/>
    </dgm:pt>
    <dgm:pt modelId="{7BCA1B1F-60E6-4B54-8E79-BBBECD61FED0}" type="pres">
      <dgm:prSet presAssocID="{CB1E93CC-83B9-48B1-AB61-9593A67183C6}" presName="boxAndChildren" presStyleCnt="0"/>
      <dgm:spPr/>
    </dgm:pt>
    <dgm:pt modelId="{3D238D13-37D8-4923-BBF0-4F6216CD3D99}" type="pres">
      <dgm:prSet presAssocID="{CB1E93CC-83B9-48B1-AB61-9593A67183C6}" presName="parentTextBox" presStyleLbl="node1" presStyleIdx="0" presStyleCnt="2"/>
      <dgm:spPr/>
    </dgm:pt>
    <dgm:pt modelId="{6ACA0E16-F071-4273-9B55-766A12051D72}" type="pres">
      <dgm:prSet presAssocID="{A0F7DA16-7A90-4A48-95A7-73E7342D0638}" presName="sp" presStyleCnt="0"/>
      <dgm:spPr/>
    </dgm:pt>
    <dgm:pt modelId="{41FDEBC7-F80B-4D5C-9D50-0FEB829AB798}" type="pres">
      <dgm:prSet presAssocID="{CC0C2A68-58C8-4B76-9C21-09812C7D04EE}" presName="arrowAndChildren" presStyleCnt="0"/>
      <dgm:spPr/>
    </dgm:pt>
    <dgm:pt modelId="{F76D20BC-F3AF-4402-B9E7-DABF776541F4}" type="pres">
      <dgm:prSet presAssocID="{CC0C2A68-58C8-4B76-9C21-09812C7D04EE}" presName="parentTextArrow" presStyleLbl="node1" presStyleIdx="1" presStyleCnt="2" custLinFactNeighborX="-542" custLinFactNeighborY="627"/>
      <dgm:spPr/>
    </dgm:pt>
  </dgm:ptLst>
  <dgm:cxnLst>
    <dgm:cxn modelId="{3036111A-1BB1-46DD-BFB5-095D037FF26F}" type="presOf" srcId="{CC0C2A68-58C8-4B76-9C21-09812C7D04EE}" destId="{F76D20BC-F3AF-4402-B9E7-DABF776541F4}" srcOrd="0" destOrd="0" presId="urn:microsoft.com/office/officeart/2005/8/layout/process4"/>
    <dgm:cxn modelId="{6688DDA2-FBAD-4D71-9041-E3957CD18FF5}" srcId="{15FC6947-CC7A-4F90-AC65-F7BE367AD94F}" destId="{CB1E93CC-83B9-48B1-AB61-9593A67183C6}" srcOrd="1" destOrd="0" parTransId="{20ADE7EE-2BDA-4EEA-A285-B00FA336B254}" sibTransId="{928E61FF-7AE8-4A30-8750-9F947CA61937}"/>
    <dgm:cxn modelId="{63F7DAB3-17A2-41A5-AE2B-E4B2DED7DB22}" type="presOf" srcId="{CB1E93CC-83B9-48B1-AB61-9593A67183C6}" destId="{3D238D13-37D8-4923-BBF0-4F6216CD3D99}" srcOrd="0" destOrd="0" presId="urn:microsoft.com/office/officeart/2005/8/layout/process4"/>
    <dgm:cxn modelId="{7F5CD9BF-0C03-4AE0-8C91-3BF44B590712}" type="presOf" srcId="{15FC6947-CC7A-4F90-AC65-F7BE367AD94F}" destId="{50FB3AA9-8FC6-49F9-8C53-E835EB4C933A}" srcOrd="0" destOrd="0" presId="urn:microsoft.com/office/officeart/2005/8/layout/process4"/>
    <dgm:cxn modelId="{4A6ECBD6-4AB8-4DDC-8B18-9434441286CE}" srcId="{15FC6947-CC7A-4F90-AC65-F7BE367AD94F}" destId="{CC0C2A68-58C8-4B76-9C21-09812C7D04EE}" srcOrd="0" destOrd="0" parTransId="{3985537E-6915-4A22-99C1-F1BC9E7CD51E}" sibTransId="{A0F7DA16-7A90-4A48-95A7-73E7342D0638}"/>
    <dgm:cxn modelId="{0213643B-8C96-4123-8640-8AC2FB582570}" type="presParOf" srcId="{50FB3AA9-8FC6-49F9-8C53-E835EB4C933A}" destId="{7BCA1B1F-60E6-4B54-8E79-BBBECD61FED0}" srcOrd="0" destOrd="0" presId="urn:microsoft.com/office/officeart/2005/8/layout/process4"/>
    <dgm:cxn modelId="{88C3C24E-3C1D-492D-8FC6-A0C925B9DB8C}" type="presParOf" srcId="{7BCA1B1F-60E6-4B54-8E79-BBBECD61FED0}" destId="{3D238D13-37D8-4923-BBF0-4F6216CD3D99}" srcOrd="0" destOrd="0" presId="urn:microsoft.com/office/officeart/2005/8/layout/process4"/>
    <dgm:cxn modelId="{FBECD53D-D987-4149-97E6-B3BEFF67E363}" type="presParOf" srcId="{50FB3AA9-8FC6-49F9-8C53-E835EB4C933A}" destId="{6ACA0E16-F071-4273-9B55-766A12051D72}" srcOrd="1" destOrd="0" presId="urn:microsoft.com/office/officeart/2005/8/layout/process4"/>
    <dgm:cxn modelId="{8D6F1172-54FB-4433-812A-4A24C14B4CDA}" type="presParOf" srcId="{50FB3AA9-8FC6-49F9-8C53-E835EB4C933A}" destId="{41FDEBC7-F80B-4D5C-9D50-0FEB829AB798}" srcOrd="2" destOrd="0" presId="urn:microsoft.com/office/officeart/2005/8/layout/process4"/>
    <dgm:cxn modelId="{4A572668-9708-40CF-8734-F57CCB596E5A}" type="presParOf" srcId="{41FDEBC7-F80B-4D5C-9D50-0FEB829AB798}" destId="{F76D20BC-F3AF-4402-B9E7-DABF776541F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D9A3DD-C322-40B1-A110-A30D823168D8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891C3F1-78DC-4D95-A395-774B42416687}">
      <dgm:prSet/>
      <dgm:spPr/>
      <dgm:t>
        <a:bodyPr/>
        <a:lstStyle/>
        <a:p>
          <a:r>
            <a:rPr lang="en-US" b="1" i="0" baseline="0"/>
            <a:t>LESS: Bank Charges </a:t>
          </a:r>
          <a:r>
            <a:rPr lang="en-US" b="0" i="0" baseline="0"/>
            <a:t>	$0.00 	</a:t>
          </a:r>
          <a:endParaRPr lang="en-US"/>
        </a:p>
      </dgm:t>
    </dgm:pt>
    <dgm:pt modelId="{2A0AB285-E6E8-49C3-80B7-D25B3C899F06}" type="parTrans" cxnId="{27429D63-8434-42AC-9F48-99F99B7A4F1C}">
      <dgm:prSet/>
      <dgm:spPr/>
      <dgm:t>
        <a:bodyPr/>
        <a:lstStyle/>
        <a:p>
          <a:endParaRPr lang="en-US"/>
        </a:p>
      </dgm:t>
    </dgm:pt>
    <dgm:pt modelId="{4DFDF62E-C253-4C04-838A-FAF0A001632A}" type="sibTrans" cxnId="{27429D63-8434-42AC-9F48-99F99B7A4F1C}">
      <dgm:prSet/>
      <dgm:spPr/>
      <dgm:t>
        <a:bodyPr/>
        <a:lstStyle/>
        <a:p>
          <a:endParaRPr lang="en-US"/>
        </a:p>
      </dgm:t>
    </dgm:pt>
    <dgm:pt modelId="{667E7496-9AB0-4816-894C-5BDA7C5730DE}">
      <dgm:prSet/>
      <dgm:spPr/>
      <dgm:t>
        <a:bodyPr/>
        <a:lstStyle/>
        <a:p>
          <a:r>
            <a:rPr lang="en-US" b="1" i="0" baseline="0" dirty="0"/>
            <a:t>Bank Balance – September 30, </a:t>
          </a:r>
          <a:r>
            <a:rPr lang="en-US" b="1" dirty="0"/>
            <a:t>2023</a:t>
          </a:r>
          <a:r>
            <a:rPr lang="en-US" b="1" i="0" baseline="0" dirty="0"/>
            <a:t> </a:t>
          </a:r>
          <a:r>
            <a:rPr lang="en-US" b="0" i="0" baseline="0" dirty="0"/>
            <a:t>	</a:t>
          </a:r>
          <a:endParaRPr lang="en-US" dirty="0"/>
        </a:p>
      </dgm:t>
    </dgm:pt>
    <dgm:pt modelId="{DEDDD093-86AA-49AB-9915-7D8477FE1994}" type="parTrans" cxnId="{C112CE12-AC9F-42B2-96F8-52DA260958F3}">
      <dgm:prSet/>
      <dgm:spPr/>
      <dgm:t>
        <a:bodyPr/>
        <a:lstStyle/>
        <a:p>
          <a:endParaRPr lang="en-US"/>
        </a:p>
      </dgm:t>
    </dgm:pt>
    <dgm:pt modelId="{E73BF507-EC71-4935-818C-5ACAD7B6370A}" type="sibTrans" cxnId="{C112CE12-AC9F-42B2-96F8-52DA260958F3}">
      <dgm:prSet/>
      <dgm:spPr/>
      <dgm:t>
        <a:bodyPr/>
        <a:lstStyle/>
        <a:p>
          <a:endParaRPr lang="en-US"/>
        </a:p>
      </dgm:t>
    </dgm:pt>
    <dgm:pt modelId="{2F308C9D-E91A-4DE6-9411-BAFCDC5C425C}">
      <dgm:prSet/>
      <dgm:spPr/>
      <dgm:t>
        <a:bodyPr/>
        <a:lstStyle/>
        <a:p>
          <a:r>
            <a:rPr lang="en-US" b="0" i="0" baseline="0"/>
            <a:t>$30,740.49	</a:t>
          </a:r>
          <a:endParaRPr lang="en-US"/>
        </a:p>
      </dgm:t>
    </dgm:pt>
    <dgm:pt modelId="{DA3CBBE2-A251-4C99-AD1F-40662BCFBA5F}" type="parTrans" cxnId="{7B97193A-9A62-4099-B325-AD1FF4E9DE1D}">
      <dgm:prSet/>
      <dgm:spPr/>
      <dgm:t>
        <a:bodyPr/>
        <a:lstStyle/>
        <a:p>
          <a:endParaRPr lang="en-US"/>
        </a:p>
      </dgm:t>
    </dgm:pt>
    <dgm:pt modelId="{AC183F07-C3EE-4509-B0C4-90591FDB6242}" type="sibTrans" cxnId="{7B97193A-9A62-4099-B325-AD1FF4E9DE1D}">
      <dgm:prSet/>
      <dgm:spPr/>
      <dgm:t>
        <a:bodyPr/>
        <a:lstStyle/>
        <a:p>
          <a:endParaRPr lang="en-US"/>
        </a:p>
      </dgm:t>
    </dgm:pt>
    <dgm:pt modelId="{D910EEFB-2DE1-426D-9F82-FF1D01DC3C69}" type="pres">
      <dgm:prSet presAssocID="{04D9A3DD-C322-40B1-A110-A30D823168D8}" presName="vert0" presStyleCnt="0">
        <dgm:presLayoutVars>
          <dgm:dir/>
          <dgm:animOne val="branch"/>
          <dgm:animLvl val="lvl"/>
        </dgm:presLayoutVars>
      </dgm:prSet>
      <dgm:spPr/>
    </dgm:pt>
    <dgm:pt modelId="{550B9280-B8A5-45B4-8BB9-46F20A2DCADB}" type="pres">
      <dgm:prSet presAssocID="{6891C3F1-78DC-4D95-A395-774B42416687}" presName="thickLine" presStyleLbl="alignNode1" presStyleIdx="0" presStyleCnt="3"/>
      <dgm:spPr/>
    </dgm:pt>
    <dgm:pt modelId="{6B28FA34-48E8-4ABB-9AC0-B7FB2151DA76}" type="pres">
      <dgm:prSet presAssocID="{6891C3F1-78DC-4D95-A395-774B42416687}" presName="horz1" presStyleCnt="0"/>
      <dgm:spPr/>
    </dgm:pt>
    <dgm:pt modelId="{DC5BDD8C-90A8-4E0D-8616-CC970BD8403E}" type="pres">
      <dgm:prSet presAssocID="{6891C3F1-78DC-4D95-A395-774B42416687}" presName="tx1" presStyleLbl="revTx" presStyleIdx="0" presStyleCnt="3"/>
      <dgm:spPr/>
    </dgm:pt>
    <dgm:pt modelId="{DEC52545-C496-4BED-96C6-12C839F02261}" type="pres">
      <dgm:prSet presAssocID="{6891C3F1-78DC-4D95-A395-774B42416687}" presName="vert1" presStyleCnt="0"/>
      <dgm:spPr/>
    </dgm:pt>
    <dgm:pt modelId="{8820E581-A7B3-4251-BEA0-678A001C3AC6}" type="pres">
      <dgm:prSet presAssocID="{667E7496-9AB0-4816-894C-5BDA7C5730DE}" presName="thickLine" presStyleLbl="alignNode1" presStyleIdx="1" presStyleCnt="3"/>
      <dgm:spPr/>
    </dgm:pt>
    <dgm:pt modelId="{E33020EA-344A-48B4-A9FC-DF190D14540D}" type="pres">
      <dgm:prSet presAssocID="{667E7496-9AB0-4816-894C-5BDA7C5730DE}" presName="horz1" presStyleCnt="0"/>
      <dgm:spPr/>
    </dgm:pt>
    <dgm:pt modelId="{E90F7E09-4E6B-47AB-A573-E44C1B18420A}" type="pres">
      <dgm:prSet presAssocID="{667E7496-9AB0-4816-894C-5BDA7C5730DE}" presName="tx1" presStyleLbl="revTx" presStyleIdx="1" presStyleCnt="3"/>
      <dgm:spPr/>
    </dgm:pt>
    <dgm:pt modelId="{C83156F8-0373-4333-8D34-9D1EF900BE40}" type="pres">
      <dgm:prSet presAssocID="{667E7496-9AB0-4816-894C-5BDA7C5730DE}" presName="vert1" presStyleCnt="0"/>
      <dgm:spPr/>
    </dgm:pt>
    <dgm:pt modelId="{B3D6611B-C983-4870-94D8-C51BA90ACE0C}" type="pres">
      <dgm:prSet presAssocID="{2F308C9D-E91A-4DE6-9411-BAFCDC5C425C}" presName="thickLine" presStyleLbl="alignNode1" presStyleIdx="2" presStyleCnt="3"/>
      <dgm:spPr/>
    </dgm:pt>
    <dgm:pt modelId="{F424197B-BF2B-4FCF-B4B2-853767A5BC22}" type="pres">
      <dgm:prSet presAssocID="{2F308C9D-E91A-4DE6-9411-BAFCDC5C425C}" presName="horz1" presStyleCnt="0"/>
      <dgm:spPr/>
    </dgm:pt>
    <dgm:pt modelId="{56BB494A-7131-4F3C-B494-29A8F2014FBD}" type="pres">
      <dgm:prSet presAssocID="{2F308C9D-E91A-4DE6-9411-BAFCDC5C425C}" presName="tx1" presStyleLbl="revTx" presStyleIdx="2" presStyleCnt="3"/>
      <dgm:spPr/>
    </dgm:pt>
    <dgm:pt modelId="{1BE43D10-4348-4E46-B3CF-B7C87573EE14}" type="pres">
      <dgm:prSet presAssocID="{2F308C9D-E91A-4DE6-9411-BAFCDC5C425C}" presName="vert1" presStyleCnt="0"/>
      <dgm:spPr/>
    </dgm:pt>
  </dgm:ptLst>
  <dgm:cxnLst>
    <dgm:cxn modelId="{C112CE12-AC9F-42B2-96F8-52DA260958F3}" srcId="{04D9A3DD-C322-40B1-A110-A30D823168D8}" destId="{667E7496-9AB0-4816-894C-5BDA7C5730DE}" srcOrd="1" destOrd="0" parTransId="{DEDDD093-86AA-49AB-9915-7D8477FE1994}" sibTransId="{E73BF507-EC71-4935-818C-5ACAD7B6370A}"/>
    <dgm:cxn modelId="{E1C42E37-0767-4CBC-B1EB-10241E71D71D}" type="presOf" srcId="{667E7496-9AB0-4816-894C-5BDA7C5730DE}" destId="{E90F7E09-4E6B-47AB-A573-E44C1B18420A}" srcOrd="0" destOrd="0" presId="urn:microsoft.com/office/officeart/2008/layout/LinedList"/>
    <dgm:cxn modelId="{7B97193A-9A62-4099-B325-AD1FF4E9DE1D}" srcId="{04D9A3DD-C322-40B1-A110-A30D823168D8}" destId="{2F308C9D-E91A-4DE6-9411-BAFCDC5C425C}" srcOrd="2" destOrd="0" parTransId="{DA3CBBE2-A251-4C99-AD1F-40662BCFBA5F}" sibTransId="{AC183F07-C3EE-4509-B0C4-90591FDB6242}"/>
    <dgm:cxn modelId="{27429D63-8434-42AC-9F48-99F99B7A4F1C}" srcId="{04D9A3DD-C322-40B1-A110-A30D823168D8}" destId="{6891C3F1-78DC-4D95-A395-774B42416687}" srcOrd="0" destOrd="0" parTransId="{2A0AB285-E6E8-49C3-80B7-D25B3C899F06}" sibTransId="{4DFDF62E-C253-4C04-838A-FAF0A001632A}"/>
    <dgm:cxn modelId="{82074873-29EB-48B6-A19A-0B73EC7496DE}" type="presOf" srcId="{6891C3F1-78DC-4D95-A395-774B42416687}" destId="{DC5BDD8C-90A8-4E0D-8616-CC970BD8403E}" srcOrd="0" destOrd="0" presId="urn:microsoft.com/office/officeart/2008/layout/LinedList"/>
    <dgm:cxn modelId="{66E1CA86-40A1-4A6F-B2BA-C00BD49AC2B2}" type="presOf" srcId="{2F308C9D-E91A-4DE6-9411-BAFCDC5C425C}" destId="{56BB494A-7131-4F3C-B494-29A8F2014FBD}" srcOrd="0" destOrd="0" presId="urn:microsoft.com/office/officeart/2008/layout/LinedList"/>
    <dgm:cxn modelId="{157B03CE-FF36-4CAB-AA7D-E54EDA1EAF4B}" type="presOf" srcId="{04D9A3DD-C322-40B1-A110-A30D823168D8}" destId="{D910EEFB-2DE1-426D-9F82-FF1D01DC3C69}" srcOrd="0" destOrd="0" presId="urn:microsoft.com/office/officeart/2008/layout/LinedList"/>
    <dgm:cxn modelId="{D006865F-76CB-4466-BFD6-83D7E42FE72F}" type="presParOf" srcId="{D910EEFB-2DE1-426D-9F82-FF1D01DC3C69}" destId="{550B9280-B8A5-45B4-8BB9-46F20A2DCADB}" srcOrd="0" destOrd="0" presId="urn:microsoft.com/office/officeart/2008/layout/LinedList"/>
    <dgm:cxn modelId="{26181F2D-335C-4CD1-A517-9B7325169686}" type="presParOf" srcId="{D910EEFB-2DE1-426D-9F82-FF1D01DC3C69}" destId="{6B28FA34-48E8-4ABB-9AC0-B7FB2151DA76}" srcOrd="1" destOrd="0" presId="urn:microsoft.com/office/officeart/2008/layout/LinedList"/>
    <dgm:cxn modelId="{BF9FFD29-3DE0-41E1-8692-CD81BFC58FA9}" type="presParOf" srcId="{6B28FA34-48E8-4ABB-9AC0-B7FB2151DA76}" destId="{DC5BDD8C-90A8-4E0D-8616-CC970BD8403E}" srcOrd="0" destOrd="0" presId="urn:microsoft.com/office/officeart/2008/layout/LinedList"/>
    <dgm:cxn modelId="{8D301460-E02E-464D-94DF-E815EE98D620}" type="presParOf" srcId="{6B28FA34-48E8-4ABB-9AC0-B7FB2151DA76}" destId="{DEC52545-C496-4BED-96C6-12C839F02261}" srcOrd="1" destOrd="0" presId="urn:microsoft.com/office/officeart/2008/layout/LinedList"/>
    <dgm:cxn modelId="{52311691-0FBB-4432-A95A-A2C840A63B27}" type="presParOf" srcId="{D910EEFB-2DE1-426D-9F82-FF1D01DC3C69}" destId="{8820E581-A7B3-4251-BEA0-678A001C3AC6}" srcOrd="2" destOrd="0" presId="urn:microsoft.com/office/officeart/2008/layout/LinedList"/>
    <dgm:cxn modelId="{759CF93C-8221-4672-9278-30AFD23339C6}" type="presParOf" srcId="{D910EEFB-2DE1-426D-9F82-FF1D01DC3C69}" destId="{E33020EA-344A-48B4-A9FC-DF190D14540D}" srcOrd="3" destOrd="0" presId="urn:microsoft.com/office/officeart/2008/layout/LinedList"/>
    <dgm:cxn modelId="{8D66E690-A5EA-49B5-AC99-8458ED11A0F9}" type="presParOf" srcId="{E33020EA-344A-48B4-A9FC-DF190D14540D}" destId="{E90F7E09-4E6B-47AB-A573-E44C1B18420A}" srcOrd="0" destOrd="0" presId="urn:microsoft.com/office/officeart/2008/layout/LinedList"/>
    <dgm:cxn modelId="{498D1688-633D-442D-8F17-8A751A947913}" type="presParOf" srcId="{E33020EA-344A-48B4-A9FC-DF190D14540D}" destId="{C83156F8-0373-4333-8D34-9D1EF900BE40}" srcOrd="1" destOrd="0" presId="urn:microsoft.com/office/officeart/2008/layout/LinedList"/>
    <dgm:cxn modelId="{D4A94C95-0261-4CBA-A211-16C81AC9D83F}" type="presParOf" srcId="{D910EEFB-2DE1-426D-9F82-FF1D01DC3C69}" destId="{B3D6611B-C983-4870-94D8-C51BA90ACE0C}" srcOrd="4" destOrd="0" presId="urn:microsoft.com/office/officeart/2008/layout/LinedList"/>
    <dgm:cxn modelId="{4BE8B5BE-AE30-4FEA-BB49-F121C6B41F78}" type="presParOf" srcId="{D910EEFB-2DE1-426D-9F82-FF1D01DC3C69}" destId="{F424197B-BF2B-4FCF-B4B2-853767A5BC22}" srcOrd="5" destOrd="0" presId="urn:microsoft.com/office/officeart/2008/layout/LinedList"/>
    <dgm:cxn modelId="{19A1F84E-326C-41BD-B669-F4DF21804162}" type="presParOf" srcId="{F424197B-BF2B-4FCF-B4B2-853767A5BC22}" destId="{56BB494A-7131-4F3C-B494-29A8F2014FBD}" srcOrd="0" destOrd="0" presId="urn:microsoft.com/office/officeart/2008/layout/LinedList"/>
    <dgm:cxn modelId="{28D15018-8250-4538-8318-852FAA421716}" type="presParOf" srcId="{F424197B-BF2B-4FCF-B4B2-853767A5BC22}" destId="{1BE43D10-4348-4E46-B3CF-B7C87573EE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BF031-8CBD-4D14-B784-12208896A002}">
      <dsp:nvSpPr>
        <dsp:cNvPr id="0" name=""/>
        <dsp:cNvSpPr/>
      </dsp:nvSpPr>
      <dsp:spPr>
        <a:xfrm>
          <a:off x="0" y="7005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baseline="0"/>
            <a:t>OPERATIONS CHECKING ACCOUNTING </a:t>
          </a:r>
          <a:r>
            <a:rPr lang="en-US" sz="2400" b="0" i="0" kern="1200" baseline="0"/>
            <a:t>	</a:t>
          </a:r>
          <a:endParaRPr lang="en-US" sz="2400" kern="1200"/>
        </a:p>
      </dsp:txBody>
      <dsp:txXfrm>
        <a:off x="44549" y="114599"/>
        <a:ext cx="6539706" cy="823502"/>
      </dsp:txXfrm>
    </dsp:sp>
    <dsp:sp modelId="{C2762426-57F6-42DC-AD40-E2926B59183F}">
      <dsp:nvSpPr>
        <dsp:cNvPr id="0" name=""/>
        <dsp:cNvSpPr/>
      </dsp:nvSpPr>
      <dsp:spPr>
        <a:xfrm>
          <a:off x="0" y="105177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Balance Forward, Sept 1, 2023, Income 	$14,543.35	</a:t>
          </a:r>
          <a:endParaRPr lang="en-US" sz="2400" kern="1200" dirty="0"/>
        </a:p>
      </dsp:txBody>
      <dsp:txXfrm>
        <a:off x="44549" y="1096319"/>
        <a:ext cx="6539706" cy="823502"/>
      </dsp:txXfrm>
    </dsp:sp>
    <dsp:sp modelId="{7CFD1C14-55E8-4EC1-9E68-34BB4BE4ED5A}">
      <dsp:nvSpPr>
        <dsp:cNvPr id="0" name=""/>
        <dsp:cNvSpPr/>
      </dsp:nvSpPr>
      <dsp:spPr>
        <a:xfrm>
          <a:off x="0" y="203349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Deposit/Credits via </a:t>
          </a:r>
          <a:r>
            <a:rPr lang="en-US" sz="2400" b="0" i="0" kern="1200" baseline="0" dirty="0" err="1"/>
            <a:t>Paypal</a:t>
          </a:r>
          <a:r>
            <a:rPr lang="en-US" sz="2400" b="0" i="0" kern="1200" baseline="0" dirty="0"/>
            <a:t> –				</a:t>
          </a:r>
          <a:r>
            <a:rPr lang="en-US" sz="2400" b="1" i="0" kern="1200" baseline="0" dirty="0"/>
            <a:t>$1,781.24 	</a:t>
          </a:r>
          <a:endParaRPr lang="en-US" sz="2400" kern="1200" dirty="0"/>
        </a:p>
      </dsp:txBody>
      <dsp:txXfrm>
        <a:off x="44549" y="2078039"/>
        <a:ext cx="6539706" cy="823502"/>
      </dsp:txXfrm>
    </dsp:sp>
    <dsp:sp modelId="{CCAF3C02-524F-4A87-B98E-B049388E4704}">
      <dsp:nvSpPr>
        <dsp:cNvPr id="0" name=""/>
        <dsp:cNvSpPr/>
      </dsp:nvSpPr>
      <dsp:spPr>
        <a:xfrm>
          <a:off x="0" y="301521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Total Income and Interest $0.00	</a:t>
          </a:r>
          <a:endParaRPr lang="en-US" sz="2400" kern="1200" dirty="0"/>
        </a:p>
      </dsp:txBody>
      <dsp:txXfrm>
        <a:off x="44549" y="3059759"/>
        <a:ext cx="6539706" cy="823502"/>
      </dsp:txXfrm>
    </dsp:sp>
    <dsp:sp modelId="{A8F3E6E0-4AE5-4706-AAD6-DF7A7D621A5D}">
      <dsp:nvSpPr>
        <dsp:cNvPr id="0" name=""/>
        <dsp:cNvSpPr/>
      </dsp:nvSpPr>
      <dsp:spPr>
        <a:xfrm>
          <a:off x="0" y="399693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Total Brought Forward, Income and Interest 	$ 16,324.59	</a:t>
          </a:r>
          <a:endParaRPr lang="en-US" sz="2400" kern="1200" dirty="0"/>
        </a:p>
      </dsp:txBody>
      <dsp:txXfrm>
        <a:off x="44549" y="4041479"/>
        <a:ext cx="6539706" cy="823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07358-5F21-47F9-B9ED-61FFA0B6444E}">
      <dsp:nvSpPr>
        <dsp:cNvPr id="0" name=""/>
        <dsp:cNvSpPr/>
      </dsp:nvSpPr>
      <dsp:spPr>
        <a:xfrm>
          <a:off x="0" y="57990"/>
          <a:ext cx="6628804" cy="154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0" kern="1200" baseline="0"/>
            <a:t>BALANCE 	$LESS: Bank Charges </a:t>
          </a:r>
          <a:r>
            <a:rPr lang="en-US" sz="4000" b="0" i="0" kern="1200" baseline="0"/>
            <a:t>	$0	</a:t>
          </a:r>
          <a:endParaRPr lang="en-US" sz="4000" kern="1200"/>
        </a:p>
      </dsp:txBody>
      <dsp:txXfrm>
        <a:off x="75391" y="133381"/>
        <a:ext cx="6478022" cy="1393618"/>
      </dsp:txXfrm>
    </dsp:sp>
    <dsp:sp modelId="{B490668E-3485-4EE2-A9BF-F91A2E4D6783}">
      <dsp:nvSpPr>
        <dsp:cNvPr id="0" name=""/>
        <dsp:cNvSpPr/>
      </dsp:nvSpPr>
      <dsp:spPr>
        <a:xfrm>
          <a:off x="0" y="1717590"/>
          <a:ext cx="6628804" cy="1544400"/>
        </a:xfrm>
        <a:prstGeom prst="roundRect">
          <a:avLst/>
        </a:prstGeom>
        <a:gradFill rotWithShape="0">
          <a:gsLst>
            <a:gs pos="0">
              <a:schemeClr val="accent5">
                <a:hueOff val="1247628"/>
                <a:satOff val="-25244"/>
                <a:lumOff val="784"/>
                <a:alphaOff val="0"/>
                <a:tint val="96000"/>
                <a:lumMod val="100000"/>
              </a:schemeClr>
            </a:gs>
            <a:gs pos="78000">
              <a:schemeClr val="accent5">
                <a:hueOff val="1247628"/>
                <a:satOff val="-25244"/>
                <a:lumOff val="7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0" kern="1200" baseline="0" dirty="0"/>
            <a:t>Expenses/Checks incl. PayPal –	$3,500.20</a:t>
          </a:r>
          <a:endParaRPr lang="en-US" sz="4000" kern="1200" dirty="0"/>
        </a:p>
      </dsp:txBody>
      <dsp:txXfrm>
        <a:off x="75391" y="1792981"/>
        <a:ext cx="6478022" cy="1393618"/>
      </dsp:txXfrm>
    </dsp:sp>
    <dsp:sp modelId="{6533A230-FE61-4E1D-A29A-CED29A531E06}">
      <dsp:nvSpPr>
        <dsp:cNvPr id="0" name=""/>
        <dsp:cNvSpPr/>
      </dsp:nvSpPr>
      <dsp:spPr>
        <a:xfrm>
          <a:off x="0" y="3377190"/>
          <a:ext cx="6628804" cy="1544400"/>
        </a:xfrm>
        <a:prstGeom prst="roundRect">
          <a:avLst/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6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0" kern="1200" baseline="0" dirty="0"/>
            <a:t>Bank Balance – Sept 30, </a:t>
          </a:r>
          <a:r>
            <a:rPr lang="en-US" sz="4000" kern="1200" dirty="0"/>
            <a:t>2023,</a:t>
          </a:r>
          <a:r>
            <a:rPr lang="en-US" sz="4000" i="0" kern="1200" baseline="0" dirty="0"/>
            <a:t> </a:t>
          </a:r>
          <a:r>
            <a:rPr lang="en-US" sz="4000" b="0" i="0" kern="1200" baseline="0" dirty="0"/>
            <a:t>	</a:t>
          </a:r>
          <a:r>
            <a:rPr lang="en-US" sz="4000" b="1" i="0" kern="1200" baseline="0" dirty="0"/>
            <a:t>$</a:t>
          </a:r>
          <a:r>
            <a:rPr lang="en-US" sz="4000" b="1" kern="1200" dirty="0"/>
            <a:t>12,824.39</a:t>
          </a:r>
          <a:endParaRPr lang="en-US" sz="4000" kern="1200" dirty="0"/>
        </a:p>
      </dsp:txBody>
      <dsp:txXfrm>
        <a:off x="75391" y="3452581"/>
        <a:ext cx="6478022" cy="1393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38D13-37D8-4923-BBF0-4F6216CD3D99}">
      <dsp:nvSpPr>
        <dsp:cNvPr id="0" name=""/>
        <dsp:cNvSpPr/>
      </dsp:nvSpPr>
      <dsp:spPr>
        <a:xfrm>
          <a:off x="0" y="2470038"/>
          <a:ext cx="8672418" cy="16206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kern="1200" baseline="0" dirty="0"/>
            <a:t>Balance Forward, Sept 1, 2023 Income 	$30,740.39	</a:t>
          </a:r>
          <a:endParaRPr lang="en-US" sz="3900" kern="1200" dirty="0"/>
        </a:p>
      </dsp:txBody>
      <dsp:txXfrm>
        <a:off x="0" y="2470038"/>
        <a:ext cx="8672418" cy="1620612"/>
      </dsp:txXfrm>
    </dsp:sp>
    <dsp:sp modelId="{F76D20BC-F3AF-4402-B9E7-DABF776541F4}">
      <dsp:nvSpPr>
        <dsp:cNvPr id="0" name=""/>
        <dsp:cNvSpPr/>
      </dsp:nvSpPr>
      <dsp:spPr>
        <a:xfrm rot="10800000">
          <a:off x="0" y="17473"/>
          <a:ext cx="8672418" cy="249250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i="0" kern="1200" baseline="0"/>
            <a:t>RESTRICTED MONTHLY FINANCIAL REPORT</a:t>
          </a:r>
          <a:r>
            <a:rPr lang="en-US" sz="3900" b="0" i="0" kern="1200" baseline="0"/>
            <a:t>	</a:t>
          </a:r>
          <a:endParaRPr lang="en-US" sz="3900" kern="1200"/>
        </a:p>
      </dsp:txBody>
      <dsp:txXfrm rot="10800000">
        <a:off x="0" y="17473"/>
        <a:ext cx="8672418" cy="1619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B9280-B8A5-45B4-8BB9-46F20A2DCADB}">
      <dsp:nvSpPr>
        <dsp:cNvPr id="0" name=""/>
        <dsp:cNvSpPr/>
      </dsp:nvSpPr>
      <dsp:spPr>
        <a:xfrm>
          <a:off x="0" y="1895"/>
          <a:ext cx="85963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BDD8C-90A8-4E0D-8616-CC970BD8403E}">
      <dsp:nvSpPr>
        <dsp:cNvPr id="0" name=""/>
        <dsp:cNvSpPr/>
      </dsp:nvSpPr>
      <dsp:spPr>
        <a:xfrm>
          <a:off x="0" y="1895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i="0" kern="1200" baseline="0"/>
            <a:t>LESS: Bank Charges </a:t>
          </a:r>
          <a:r>
            <a:rPr lang="en-US" sz="3700" b="0" i="0" kern="1200" baseline="0"/>
            <a:t>	$0.00 	</a:t>
          </a:r>
          <a:endParaRPr lang="en-US" sz="3700" kern="1200"/>
        </a:p>
      </dsp:txBody>
      <dsp:txXfrm>
        <a:off x="0" y="1895"/>
        <a:ext cx="8596312" cy="1292548"/>
      </dsp:txXfrm>
    </dsp:sp>
    <dsp:sp modelId="{8820E581-A7B3-4251-BEA0-678A001C3AC6}">
      <dsp:nvSpPr>
        <dsp:cNvPr id="0" name=""/>
        <dsp:cNvSpPr/>
      </dsp:nvSpPr>
      <dsp:spPr>
        <a:xfrm>
          <a:off x="0" y="1294444"/>
          <a:ext cx="85963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F7E09-4E6B-47AB-A573-E44C1B18420A}">
      <dsp:nvSpPr>
        <dsp:cNvPr id="0" name=""/>
        <dsp:cNvSpPr/>
      </dsp:nvSpPr>
      <dsp:spPr>
        <a:xfrm>
          <a:off x="0" y="1294444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i="0" kern="1200" baseline="0" dirty="0"/>
            <a:t>Bank Balance – September 30, </a:t>
          </a:r>
          <a:r>
            <a:rPr lang="en-US" sz="3700" b="1" kern="1200" dirty="0"/>
            <a:t>2023</a:t>
          </a:r>
          <a:r>
            <a:rPr lang="en-US" sz="3700" b="1" i="0" kern="1200" baseline="0" dirty="0"/>
            <a:t> </a:t>
          </a:r>
          <a:r>
            <a:rPr lang="en-US" sz="3700" b="0" i="0" kern="1200" baseline="0" dirty="0"/>
            <a:t>	</a:t>
          </a:r>
          <a:endParaRPr lang="en-US" sz="3700" kern="1200" dirty="0"/>
        </a:p>
      </dsp:txBody>
      <dsp:txXfrm>
        <a:off x="0" y="1294444"/>
        <a:ext cx="8596312" cy="1292548"/>
      </dsp:txXfrm>
    </dsp:sp>
    <dsp:sp modelId="{B3D6611B-C983-4870-94D8-C51BA90ACE0C}">
      <dsp:nvSpPr>
        <dsp:cNvPr id="0" name=""/>
        <dsp:cNvSpPr/>
      </dsp:nvSpPr>
      <dsp:spPr>
        <a:xfrm>
          <a:off x="0" y="2586992"/>
          <a:ext cx="85963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B494A-7131-4F3C-B494-29A8F2014FBD}">
      <dsp:nvSpPr>
        <dsp:cNvPr id="0" name=""/>
        <dsp:cNvSpPr/>
      </dsp:nvSpPr>
      <dsp:spPr>
        <a:xfrm>
          <a:off x="0" y="2586992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$30,740.49	</a:t>
          </a:r>
          <a:endParaRPr lang="en-US" sz="3700" kern="1200"/>
        </a:p>
      </dsp:txBody>
      <dsp:txXfrm>
        <a:off x="0" y="2586992"/>
        <a:ext cx="8596312" cy="1292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2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47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0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43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7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0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0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1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0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EBCC-640C-43FC-8E62-5A8CF7F5D12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ADB0D6-E40C-4753-A61F-9FE8A06B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7C778-E7C2-421C-BCA3-50A42497A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TREASURER’S MONTHLY REPORT – UNRESTRICTED AND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ESTRICTED ACCOUNTS </a:t>
            </a:r>
            <a:b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Detroit (MI) Chapter of The Links, Incorporated </a:t>
            </a:r>
            <a:b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SEPTEMBER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MONTHLY FINANCIAL REPORT 2023</a:t>
            </a:r>
            <a:endParaRPr lang="en-US" sz="26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63D79-31DA-418C-96BF-6D2E67943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Link Tyra Evans</a:t>
            </a:r>
          </a:p>
          <a:p>
            <a:pPr algn="l"/>
            <a:r>
              <a:rPr lang="en-US" dirty="0"/>
              <a:t>Detroit (MI) Links Chapter Inc.</a:t>
            </a:r>
          </a:p>
        </p:txBody>
      </p:sp>
      <p:sp>
        <p:nvSpPr>
          <p:cNvPr id="44" name="Isosceles Triangle 24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Graphic 21" descr="Document">
            <a:extLst>
              <a:ext uri="{FF2B5EF4-FFF2-40B4-BE49-F238E27FC236}">
                <a16:creationId xmlns:a16="http://schemas.microsoft.com/office/drawing/2014/main" id="{66D86F1F-5C3A-48FB-074E-6B12D00F7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2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question images">
            <a:extLst>
              <a:ext uri="{FF2B5EF4-FFF2-40B4-BE49-F238E27FC236}">
                <a16:creationId xmlns:a16="http://schemas.microsoft.com/office/drawing/2014/main" id="{5A22519C-B98E-4892-8E88-EF38358E5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198" y="351249"/>
            <a:ext cx="3585015" cy="527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48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ED7B8-CE85-497D-9BE8-5D372671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Unrestricted Chase Banking Account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extBox 8">
            <a:extLst>
              <a:ext uri="{FF2B5EF4-FFF2-40B4-BE49-F238E27FC236}">
                <a16:creationId xmlns:a16="http://schemas.microsoft.com/office/drawing/2014/main" id="{2D8B14E2-AA31-5FBA-C61F-2406C0FD97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32447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28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32E2-49F7-492D-922F-E56B90629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September Deposits/Expenses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F7196-DE69-413D-9509-B71B1FE0F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Unrestricted (Ops) Chase Banking Expenses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5A4A3D-A938-0659-99D6-22FB12161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76" y="2419262"/>
            <a:ext cx="11424267" cy="20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5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2DDB5-5891-44A2-A23F-E12499D74804}"/>
              </a:ext>
            </a:extLst>
          </p:cNvPr>
          <p:cNvSpPr txBox="1"/>
          <p:nvPr/>
        </p:nvSpPr>
        <p:spPr>
          <a:xfrm rot="10800000" flipH="1" flipV="1">
            <a:off x="601757" y="2378531"/>
            <a:ext cx="2667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Unrestricted Chase Banking Account</a:t>
            </a: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AE1164E0-2881-2974-D104-024B118B4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47551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11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96ED7B8-CE85-497D-9BE8-5D372671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Restricted Chase Banking Account</a:t>
            </a:r>
          </a:p>
        </p:txBody>
      </p:sp>
      <p:graphicFrame>
        <p:nvGraphicFramePr>
          <p:cNvPr id="11" name="TextBox 8">
            <a:extLst>
              <a:ext uri="{FF2B5EF4-FFF2-40B4-BE49-F238E27FC236}">
                <a16:creationId xmlns:a16="http://schemas.microsoft.com/office/drawing/2014/main" id="{2903B136-4EB0-D8F5-2A99-20FB626360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2553288"/>
              </p:ext>
            </p:extLst>
          </p:nvPr>
        </p:nvGraphicFramePr>
        <p:xfrm>
          <a:off x="601757" y="1728440"/>
          <a:ext cx="8672418" cy="409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63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32E2-49F7-492D-922F-E56B90629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September Expenses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F7196-DE69-413D-9509-B71B1FE0F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Restricted Chase Banking Expenses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2D0DF-24F3-AF02-D89C-4B6602E36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62" y="2194452"/>
            <a:ext cx="5342538" cy="30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4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3E12446-E296-496A-B192-38CC1A529E5A}"/>
              </a:ext>
            </a:extLst>
          </p:cNvPr>
          <p:cNvSpPr txBox="1"/>
          <p:nvPr/>
        </p:nvSpPr>
        <p:spPr>
          <a:xfrm>
            <a:off x="514535" y="6438900"/>
            <a:ext cx="17155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 dirty="0"/>
              <a:t>Restricted Chase account</a:t>
            </a:r>
            <a:endParaRPr lang="en-US" sz="1050"/>
          </a:p>
        </p:txBody>
      </p:sp>
      <p:graphicFrame>
        <p:nvGraphicFramePr>
          <p:cNvPr id="9" name="TextBox 2">
            <a:extLst>
              <a:ext uri="{FF2B5EF4-FFF2-40B4-BE49-F238E27FC236}">
                <a16:creationId xmlns:a16="http://schemas.microsoft.com/office/drawing/2014/main" id="{24ED0C27-0259-5DF7-21E8-DF8D0AE908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3540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91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57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9932E2-49F7-492D-922F-E56B90629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/>
              <a:t>Upcoming Financial Obligations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F7196-DE69-413D-9509-B71B1FE0F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9563" y="2160589"/>
            <a:ext cx="5282470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15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2023 DEADLINE 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990 Due- </a:t>
            </a:r>
            <a:r>
              <a:rPr lang="en-US" dirty="0">
                <a:solidFill>
                  <a:schemeClr val="accent4"/>
                </a:solidFill>
              </a:rPr>
              <a:t>Completed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Bonding Paid- </a:t>
            </a:r>
            <a:r>
              <a:rPr lang="en-US" dirty="0">
                <a:solidFill>
                  <a:schemeClr val="accent4"/>
                </a:solidFill>
              </a:rPr>
              <a:t>Completed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IRS Filing Due- </a:t>
            </a:r>
            <a:r>
              <a:rPr lang="en-US" dirty="0">
                <a:solidFill>
                  <a:schemeClr val="accent4"/>
                </a:solidFill>
              </a:rPr>
              <a:t>Completed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 Audit Certification Due- </a:t>
            </a:r>
            <a:r>
              <a:rPr lang="en-US" dirty="0">
                <a:solidFill>
                  <a:schemeClr val="accent4"/>
                </a:solidFill>
              </a:rPr>
              <a:t>Completed</a:t>
            </a:r>
          </a:p>
          <a:p>
            <a:pPr marL="3486150" lvl="7" indent="-285750"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 descr="White puzzle with one red piece">
            <a:extLst>
              <a:ext uri="{FF2B5EF4-FFF2-40B4-BE49-F238E27FC236}">
                <a16:creationId xmlns:a16="http://schemas.microsoft.com/office/drawing/2014/main" id="{241FBE94-5658-ED7E-7AE2-92FA2AEE60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7" r="2709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0737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2C7FA7-17AC-3EA3-E503-FABC3DE74B6C}"/>
              </a:ext>
            </a:extLst>
          </p:cNvPr>
          <p:cNvSpPr txBox="1"/>
          <p:nvPr/>
        </p:nvSpPr>
        <p:spPr>
          <a:xfrm>
            <a:off x="263951" y="0"/>
            <a:ext cx="8893988" cy="5986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R="0" algn="l"/>
            <a:r>
              <a:rPr lang="en-US" sz="3600" b="0" i="0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National Finance Team’s Priorities</a:t>
            </a:r>
          </a:p>
          <a:p>
            <a:pPr marR="58430"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following 7 workshops will be delivered by the National Finance Team</a:t>
            </a:r>
          </a:p>
          <a:p>
            <a:pPr marL="342900" marR="705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Overview, Transition and Financial Deliverables –August 22, 2023-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  <a:p>
            <a:pPr marL="285750" marR="1066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Budgeting and Fundraising –October 2023</a:t>
            </a:r>
          </a:p>
          <a:p>
            <a:pPr marL="285750" marR="11538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QuickBooks I and II –November 2023</a:t>
            </a:r>
          </a:p>
          <a:p>
            <a:pPr marL="285750" marR="3514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Electronic Voucher with Approval Process and Online Payment Processing -January 2024</a:t>
            </a:r>
          </a:p>
          <a:p>
            <a:pPr marL="285750" marR="10071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Financial Deliverables Review –February 2024</a:t>
            </a:r>
          </a:p>
          <a:p>
            <a:pPr marL="285750" marR="7730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Workshop on Dues Processing and Transitioning –March 2024</a:t>
            </a:r>
          </a:p>
          <a:p>
            <a:pPr marL="285750" marR="4519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Finance 101, Transition and Financial Deliverables –June 2024 National Assembly</a:t>
            </a:r>
          </a:p>
          <a:p>
            <a:pPr marR="9980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80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556</TotalTime>
  <Words>287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Tw Cen MT</vt:lpstr>
      <vt:lpstr>Wingdings 3</vt:lpstr>
      <vt:lpstr>Facet</vt:lpstr>
      <vt:lpstr>TREASURER’S MONTHLY REPORT – UNRESTRICTED AND RESTRICTED ACCOUNTS  Detroit (MI) Chapter of The Links, Incorporated  SEPTEMBER MONTHLY FINANCIAL REPORT 2023</vt:lpstr>
      <vt:lpstr>Unrestricted Chase Banking Account</vt:lpstr>
      <vt:lpstr>September Deposits/Expenses</vt:lpstr>
      <vt:lpstr>PowerPoint Presentation</vt:lpstr>
      <vt:lpstr>Restricted Chase Banking Account</vt:lpstr>
      <vt:lpstr>September Expenses</vt:lpstr>
      <vt:lpstr>PowerPoint Presentation</vt:lpstr>
      <vt:lpstr>Upcoming Financial Obligations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MONTHLY REPORT – UNRESTRICTED ACCOUNT  Detroit (MI) Chapter of The Links, Incorporated  UNRESTRICTED  MONTHLY FINANCIAL REPORT </dc:title>
  <dc:creator>Tyra Tomlin</dc:creator>
  <cp:lastModifiedBy>Tyra Tomlin</cp:lastModifiedBy>
  <cp:revision>24</cp:revision>
  <dcterms:created xsi:type="dcterms:W3CDTF">2022-09-08T17:14:30Z</dcterms:created>
  <dcterms:modified xsi:type="dcterms:W3CDTF">2023-10-05T00:04:11Z</dcterms:modified>
</cp:coreProperties>
</file>