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81" r:id="rId3"/>
    <p:sldId id="261" r:id="rId4"/>
    <p:sldId id="257" r:id="rId5"/>
    <p:sldId id="283" r:id="rId6"/>
    <p:sldId id="260" r:id="rId7"/>
    <p:sldId id="262" r:id="rId8"/>
    <p:sldId id="265" r:id="rId9"/>
    <p:sldId id="284" r:id="rId10"/>
    <p:sldId id="263" r:id="rId11"/>
    <p:sldId id="269" r:id="rId12"/>
    <p:sldId id="28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89" autoAdjust="0"/>
  </p:normalViewPr>
  <p:slideViewPr>
    <p:cSldViewPr snapToGrid="0">
      <p:cViewPr varScale="1">
        <p:scale>
          <a:sx n="69" d="100"/>
          <a:sy n="69" d="100"/>
        </p:scale>
        <p:origin x="11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65916-678B-4217-9618-08287732543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BFAF4C-B1C0-43B2-9580-B8367163560D}">
      <dgm:prSet/>
      <dgm:spPr/>
      <dgm:t>
        <a:bodyPr/>
        <a:lstStyle/>
        <a:p>
          <a:r>
            <a:rPr lang="en-US" b="1" i="0" baseline="0"/>
            <a:t>OPERATIONS CHECKING ACCOUNTING </a:t>
          </a:r>
          <a:r>
            <a:rPr lang="en-US" b="0" i="0" baseline="0"/>
            <a:t>	</a:t>
          </a:r>
          <a:endParaRPr lang="en-US"/>
        </a:p>
      </dgm:t>
    </dgm:pt>
    <dgm:pt modelId="{E56F22C7-C471-4E93-AC74-CC152C806871}" type="parTrans" cxnId="{60F39B31-5922-439B-AD12-9405A0343D1C}">
      <dgm:prSet/>
      <dgm:spPr/>
      <dgm:t>
        <a:bodyPr/>
        <a:lstStyle/>
        <a:p>
          <a:endParaRPr lang="en-US"/>
        </a:p>
      </dgm:t>
    </dgm:pt>
    <dgm:pt modelId="{1398CCB3-C68E-44ED-ACF2-8AE191663CA8}" type="sibTrans" cxnId="{60F39B31-5922-439B-AD12-9405A0343D1C}">
      <dgm:prSet/>
      <dgm:spPr/>
      <dgm:t>
        <a:bodyPr/>
        <a:lstStyle/>
        <a:p>
          <a:endParaRPr lang="en-US"/>
        </a:p>
      </dgm:t>
    </dgm:pt>
    <dgm:pt modelId="{B28872A3-56EC-47FC-A9DB-59E1FFC366B5}">
      <dgm:prSet/>
      <dgm:spPr/>
      <dgm:t>
        <a:bodyPr/>
        <a:lstStyle/>
        <a:p>
          <a:r>
            <a:rPr lang="en-US" b="0" i="0" baseline="0" dirty="0"/>
            <a:t>Balance Forward, February 1, 2024, Income 	$12,644.01	</a:t>
          </a:r>
          <a:endParaRPr lang="en-US" dirty="0"/>
        </a:p>
      </dgm:t>
    </dgm:pt>
    <dgm:pt modelId="{1E409BCA-BED9-4390-AE3E-1F914D1A58B7}" type="parTrans" cxnId="{87E072B7-0D94-4B81-9252-2054E02975F3}">
      <dgm:prSet/>
      <dgm:spPr/>
      <dgm:t>
        <a:bodyPr/>
        <a:lstStyle/>
        <a:p>
          <a:endParaRPr lang="en-US"/>
        </a:p>
      </dgm:t>
    </dgm:pt>
    <dgm:pt modelId="{0B920CD3-7E40-4C1E-9ADE-2B817D2D6195}" type="sibTrans" cxnId="{87E072B7-0D94-4B81-9252-2054E02975F3}">
      <dgm:prSet/>
      <dgm:spPr/>
      <dgm:t>
        <a:bodyPr/>
        <a:lstStyle/>
        <a:p>
          <a:endParaRPr lang="en-US"/>
        </a:p>
      </dgm:t>
    </dgm:pt>
    <dgm:pt modelId="{092A96AA-B358-4EE4-A59F-10FDB337FEEB}">
      <dgm:prSet/>
      <dgm:spPr/>
      <dgm:t>
        <a:bodyPr/>
        <a:lstStyle/>
        <a:p>
          <a:r>
            <a:rPr lang="en-US" b="0" i="0" baseline="0" dirty="0"/>
            <a:t>Deposit/Credits via </a:t>
          </a:r>
          <a:r>
            <a:rPr lang="en-US" b="0" i="0" baseline="0" dirty="0" err="1"/>
            <a:t>Paypal</a:t>
          </a:r>
          <a:r>
            <a:rPr lang="en-US" b="0" i="0" baseline="0" dirty="0"/>
            <a:t>/</a:t>
          </a:r>
          <a:r>
            <a:rPr lang="en-US" b="0" i="0" baseline="0" dirty="0" err="1"/>
            <a:t>Zelle</a:t>
          </a:r>
          <a:r>
            <a:rPr lang="en-US" b="0" i="0" baseline="0" dirty="0"/>
            <a:t> –		</a:t>
          </a:r>
          <a:r>
            <a:rPr lang="en-US" b="1" i="0" baseline="0" dirty="0"/>
            <a:t>$8,090.48	</a:t>
          </a:r>
          <a:endParaRPr lang="en-US" dirty="0"/>
        </a:p>
      </dgm:t>
    </dgm:pt>
    <dgm:pt modelId="{2B5D3006-8AED-4B74-98BC-3BBE64C14773}" type="parTrans" cxnId="{85F164FC-D3DB-4A3E-AEE4-8E3D7B316621}">
      <dgm:prSet/>
      <dgm:spPr/>
      <dgm:t>
        <a:bodyPr/>
        <a:lstStyle/>
        <a:p>
          <a:endParaRPr lang="en-US"/>
        </a:p>
      </dgm:t>
    </dgm:pt>
    <dgm:pt modelId="{D68E46FD-7E31-4E35-9466-D3DC6FF4D75B}" type="sibTrans" cxnId="{85F164FC-D3DB-4A3E-AEE4-8E3D7B316621}">
      <dgm:prSet/>
      <dgm:spPr/>
      <dgm:t>
        <a:bodyPr/>
        <a:lstStyle/>
        <a:p>
          <a:endParaRPr lang="en-US"/>
        </a:p>
      </dgm:t>
    </dgm:pt>
    <dgm:pt modelId="{73D56F79-5B49-4570-82EA-BDEF9414E37B}">
      <dgm:prSet/>
      <dgm:spPr/>
      <dgm:t>
        <a:bodyPr/>
        <a:lstStyle/>
        <a:p>
          <a:r>
            <a:rPr lang="en-US" b="0" i="0" baseline="0" dirty="0"/>
            <a:t>Total Income and Interest $0.00	</a:t>
          </a:r>
          <a:endParaRPr lang="en-US" dirty="0"/>
        </a:p>
      </dgm:t>
    </dgm:pt>
    <dgm:pt modelId="{D2E46967-3E32-420B-B116-838991FD3B2A}" type="parTrans" cxnId="{BF8F3E7B-A366-4F71-B1D2-7040EB53BE30}">
      <dgm:prSet/>
      <dgm:spPr/>
      <dgm:t>
        <a:bodyPr/>
        <a:lstStyle/>
        <a:p>
          <a:endParaRPr lang="en-US"/>
        </a:p>
      </dgm:t>
    </dgm:pt>
    <dgm:pt modelId="{C3E9695C-884B-4148-A227-131DB4F7DCD2}" type="sibTrans" cxnId="{BF8F3E7B-A366-4F71-B1D2-7040EB53BE30}">
      <dgm:prSet/>
      <dgm:spPr/>
      <dgm:t>
        <a:bodyPr/>
        <a:lstStyle/>
        <a:p>
          <a:endParaRPr lang="en-US"/>
        </a:p>
      </dgm:t>
    </dgm:pt>
    <dgm:pt modelId="{D6CCBE94-1FD1-412D-98F0-3C492829123C}">
      <dgm:prSet/>
      <dgm:spPr/>
      <dgm:t>
        <a:bodyPr/>
        <a:lstStyle/>
        <a:p>
          <a:r>
            <a:rPr lang="en-US" b="0" i="0" baseline="0" dirty="0"/>
            <a:t>Total Brought Forward, Income and Interest 	$ 20,734.49	</a:t>
          </a:r>
          <a:endParaRPr lang="en-US" dirty="0"/>
        </a:p>
      </dgm:t>
    </dgm:pt>
    <dgm:pt modelId="{81CA7C75-8CBC-4FCF-BCDB-F1834979617C}" type="parTrans" cxnId="{8D2E3E72-A839-43BC-9915-02C63FF8A671}">
      <dgm:prSet/>
      <dgm:spPr/>
      <dgm:t>
        <a:bodyPr/>
        <a:lstStyle/>
        <a:p>
          <a:endParaRPr lang="en-US"/>
        </a:p>
      </dgm:t>
    </dgm:pt>
    <dgm:pt modelId="{F4306895-EEA2-4455-8978-2AB0D1F5953C}" type="sibTrans" cxnId="{8D2E3E72-A839-43BC-9915-02C63FF8A671}">
      <dgm:prSet/>
      <dgm:spPr/>
      <dgm:t>
        <a:bodyPr/>
        <a:lstStyle/>
        <a:p>
          <a:endParaRPr lang="en-US"/>
        </a:p>
      </dgm:t>
    </dgm:pt>
    <dgm:pt modelId="{127A6F20-2E8D-4EA0-8C3B-E324B04B88E2}" type="pres">
      <dgm:prSet presAssocID="{92C65916-678B-4217-9618-082877325432}" presName="linear" presStyleCnt="0">
        <dgm:presLayoutVars>
          <dgm:animLvl val="lvl"/>
          <dgm:resizeHandles val="exact"/>
        </dgm:presLayoutVars>
      </dgm:prSet>
      <dgm:spPr/>
    </dgm:pt>
    <dgm:pt modelId="{39BBF031-8CBD-4D14-B784-12208896A002}" type="pres">
      <dgm:prSet presAssocID="{B3BFAF4C-B1C0-43B2-9580-B8367163560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0C35C62-8909-4627-B245-7778EDC327E5}" type="pres">
      <dgm:prSet presAssocID="{1398CCB3-C68E-44ED-ACF2-8AE191663CA8}" presName="spacer" presStyleCnt="0"/>
      <dgm:spPr/>
    </dgm:pt>
    <dgm:pt modelId="{C2762426-57F6-42DC-AD40-E2926B59183F}" type="pres">
      <dgm:prSet presAssocID="{B28872A3-56EC-47FC-A9DB-59E1FFC366B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93F2DA1-9191-4FEB-8F7C-F6E7E22A8530}" type="pres">
      <dgm:prSet presAssocID="{0B920CD3-7E40-4C1E-9ADE-2B817D2D6195}" presName="spacer" presStyleCnt="0"/>
      <dgm:spPr/>
    </dgm:pt>
    <dgm:pt modelId="{7CFD1C14-55E8-4EC1-9E68-34BB4BE4ED5A}" type="pres">
      <dgm:prSet presAssocID="{092A96AA-B358-4EE4-A59F-10FDB337FEE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4A0BF66-459C-472D-85F3-BFB321A80D87}" type="pres">
      <dgm:prSet presAssocID="{D68E46FD-7E31-4E35-9466-D3DC6FF4D75B}" presName="spacer" presStyleCnt="0"/>
      <dgm:spPr/>
    </dgm:pt>
    <dgm:pt modelId="{CCAF3C02-524F-4A87-B98E-B049388E4704}" type="pres">
      <dgm:prSet presAssocID="{73D56F79-5B49-4570-82EA-BDEF9414E37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874FD3-492B-4F73-BAC0-61FE716608C9}" type="pres">
      <dgm:prSet presAssocID="{C3E9695C-884B-4148-A227-131DB4F7DCD2}" presName="spacer" presStyleCnt="0"/>
      <dgm:spPr/>
    </dgm:pt>
    <dgm:pt modelId="{A8F3E6E0-4AE5-4706-AAD6-DF7A7D621A5D}" type="pres">
      <dgm:prSet presAssocID="{D6CCBE94-1FD1-412D-98F0-3C492829123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42F4B11-72F6-4D4A-BDD1-3B3D839A9421}" type="presOf" srcId="{92C65916-678B-4217-9618-082877325432}" destId="{127A6F20-2E8D-4EA0-8C3B-E324B04B88E2}" srcOrd="0" destOrd="0" presId="urn:microsoft.com/office/officeart/2005/8/layout/vList2"/>
    <dgm:cxn modelId="{8C0D6C24-6123-47CB-B91B-9CE9BB93F1FC}" type="presOf" srcId="{73D56F79-5B49-4570-82EA-BDEF9414E37B}" destId="{CCAF3C02-524F-4A87-B98E-B049388E4704}" srcOrd="0" destOrd="0" presId="urn:microsoft.com/office/officeart/2005/8/layout/vList2"/>
    <dgm:cxn modelId="{60F39B31-5922-439B-AD12-9405A0343D1C}" srcId="{92C65916-678B-4217-9618-082877325432}" destId="{B3BFAF4C-B1C0-43B2-9580-B8367163560D}" srcOrd="0" destOrd="0" parTransId="{E56F22C7-C471-4E93-AC74-CC152C806871}" sibTransId="{1398CCB3-C68E-44ED-ACF2-8AE191663CA8}"/>
    <dgm:cxn modelId="{8D2E3E72-A839-43BC-9915-02C63FF8A671}" srcId="{92C65916-678B-4217-9618-082877325432}" destId="{D6CCBE94-1FD1-412D-98F0-3C492829123C}" srcOrd="4" destOrd="0" parTransId="{81CA7C75-8CBC-4FCF-BCDB-F1834979617C}" sibTransId="{F4306895-EEA2-4455-8978-2AB0D1F5953C}"/>
    <dgm:cxn modelId="{BF8F3E7B-A366-4F71-B1D2-7040EB53BE30}" srcId="{92C65916-678B-4217-9618-082877325432}" destId="{73D56F79-5B49-4570-82EA-BDEF9414E37B}" srcOrd="3" destOrd="0" parTransId="{D2E46967-3E32-420B-B116-838991FD3B2A}" sibTransId="{C3E9695C-884B-4148-A227-131DB4F7DCD2}"/>
    <dgm:cxn modelId="{71F2BC89-838E-4D5C-ACC9-FDF9752CA930}" type="presOf" srcId="{B3BFAF4C-B1C0-43B2-9580-B8367163560D}" destId="{39BBF031-8CBD-4D14-B784-12208896A002}" srcOrd="0" destOrd="0" presId="urn:microsoft.com/office/officeart/2005/8/layout/vList2"/>
    <dgm:cxn modelId="{2D6A0796-C213-4597-B7E3-38B82C8CDFE1}" type="presOf" srcId="{D6CCBE94-1FD1-412D-98F0-3C492829123C}" destId="{A8F3E6E0-4AE5-4706-AAD6-DF7A7D621A5D}" srcOrd="0" destOrd="0" presId="urn:microsoft.com/office/officeart/2005/8/layout/vList2"/>
    <dgm:cxn modelId="{87E072B7-0D94-4B81-9252-2054E02975F3}" srcId="{92C65916-678B-4217-9618-082877325432}" destId="{B28872A3-56EC-47FC-A9DB-59E1FFC366B5}" srcOrd="1" destOrd="0" parTransId="{1E409BCA-BED9-4390-AE3E-1F914D1A58B7}" sibTransId="{0B920CD3-7E40-4C1E-9ADE-2B817D2D6195}"/>
    <dgm:cxn modelId="{5338C0DE-BC8B-4A10-80CB-8257634A5229}" type="presOf" srcId="{092A96AA-B358-4EE4-A59F-10FDB337FEEB}" destId="{7CFD1C14-55E8-4EC1-9E68-34BB4BE4ED5A}" srcOrd="0" destOrd="0" presId="urn:microsoft.com/office/officeart/2005/8/layout/vList2"/>
    <dgm:cxn modelId="{1CD108E1-7DB5-499E-A4D0-0A26D4BE1031}" type="presOf" srcId="{B28872A3-56EC-47FC-A9DB-59E1FFC366B5}" destId="{C2762426-57F6-42DC-AD40-E2926B59183F}" srcOrd="0" destOrd="0" presId="urn:microsoft.com/office/officeart/2005/8/layout/vList2"/>
    <dgm:cxn modelId="{85F164FC-D3DB-4A3E-AEE4-8E3D7B316621}" srcId="{92C65916-678B-4217-9618-082877325432}" destId="{092A96AA-B358-4EE4-A59F-10FDB337FEEB}" srcOrd="2" destOrd="0" parTransId="{2B5D3006-8AED-4B74-98BC-3BBE64C14773}" sibTransId="{D68E46FD-7E31-4E35-9466-D3DC6FF4D75B}"/>
    <dgm:cxn modelId="{BEE64496-3B56-4E25-BCB3-C65CE299E82B}" type="presParOf" srcId="{127A6F20-2E8D-4EA0-8C3B-E324B04B88E2}" destId="{39BBF031-8CBD-4D14-B784-12208896A002}" srcOrd="0" destOrd="0" presId="urn:microsoft.com/office/officeart/2005/8/layout/vList2"/>
    <dgm:cxn modelId="{4F95F4CB-8E07-4EC0-8C81-A624D75E8B2B}" type="presParOf" srcId="{127A6F20-2E8D-4EA0-8C3B-E324B04B88E2}" destId="{B0C35C62-8909-4627-B245-7778EDC327E5}" srcOrd="1" destOrd="0" presId="urn:microsoft.com/office/officeart/2005/8/layout/vList2"/>
    <dgm:cxn modelId="{4707A698-C850-4587-822A-5F5410272BDF}" type="presParOf" srcId="{127A6F20-2E8D-4EA0-8C3B-E324B04B88E2}" destId="{C2762426-57F6-42DC-AD40-E2926B59183F}" srcOrd="2" destOrd="0" presId="urn:microsoft.com/office/officeart/2005/8/layout/vList2"/>
    <dgm:cxn modelId="{9CDD8A40-EEB9-461C-BFD1-0FAFC9268C01}" type="presParOf" srcId="{127A6F20-2E8D-4EA0-8C3B-E324B04B88E2}" destId="{393F2DA1-9191-4FEB-8F7C-F6E7E22A8530}" srcOrd="3" destOrd="0" presId="urn:microsoft.com/office/officeart/2005/8/layout/vList2"/>
    <dgm:cxn modelId="{0D329957-F85F-47F6-853C-C4C773C8E5AB}" type="presParOf" srcId="{127A6F20-2E8D-4EA0-8C3B-E324B04B88E2}" destId="{7CFD1C14-55E8-4EC1-9E68-34BB4BE4ED5A}" srcOrd="4" destOrd="0" presId="urn:microsoft.com/office/officeart/2005/8/layout/vList2"/>
    <dgm:cxn modelId="{46CAC801-91CD-4692-B11E-696A6A37916C}" type="presParOf" srcId="{127A6F20-2E8D-4EA0-8C3B-E324B04B88E2}" destId="{F4A0BF66-459C-472D-85F3-BFB321A80D87}" srcOrd="5" destOrd="0" presId="urn:microsoft.com/office/officeart/2005/8/layout/vList2"/>
    <dgm:cxn modelId="{AF276C10-7B9E-4987-9327-4F23F05653E5}" type="presParOf" srcId="{127A6F20-2E8D-4EA0-8C3B-E324B04B88E2}" destId="{CCAF3C02-524F-4A87-B98E-B049388E4704}" srcOrd="6" destOrd="0" presId="urn:microsoft.com/office/officeart/2005/8/layout/vList2"/>
    <dgm:cxn modelId="{C8DE48FF-1DD0-49F2-B112-F56510A844A2}" type="presParOf" srcId="{127A6F20-2E8D-4EA0-8C3B-E324B04B88E2}" destId="{EB874FD3-492B-4F73-BAC0-61FE716608C9}" srcOrd="7" destOrd="0" presId="urn:microsoft.com/office/officeart/2005/8/layout/vList2"/>
    <dgm:cxn modelId="{99EAADE9-17AF-4DED-98AC-B47D66B39223}" type="presParOf" srcId="{127A6F20-2E8D-4EA0-8C3B-E324B04B88E2}" destId="{A8F3E6E0-4AE5-4706-AAD6-DF7A7D621A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C2A81-CDE1-4074-A4C5-71A29742063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91AD68-7A7E-4556-9BC6-8DBA51834672}">
      <dgm:prSet custT="1"/>
      <dgm:spPr/>
      <dgm:t>
        <a:bodyPr/>
        <a:lstStyle/>
        <a:p>
          <a:r>
            <a:rPr lang="en-US" sz="3400" i="0" baseline="0" dirty="0"/>
            <a:t>BALANCE 	$</a:t>
          </a:r>
          <a:r>
            <a:rPr lang="en-US" sz="2800" i="0" baseline="0" dirty="0" err="1"/>
            <a:t>LESS</a:t>
          </a:r>
          <a:r>
            <a:rPr lang="en-US" sz="3400" i="0" baseline="0" dirty="0" err="1"/>
            <a:t>:Bank</a:t>
          </a:r>
          <a:r>
            <a:rPr lang="en-US" sz="3400" i="0" baseline="0" dirty="0"/>
            <a:t> Charges  </a:t>
          </a:r>
          <a:r>
            <a:rPr lang="en-US" sz="3200" i="0" baseline="0" dirty="0"/>
            <a:t> </a:t>
          </a:r>
          <a:r>
            <a:rPr lang="en-US" sz="3400" b="0" i="0" baseline="0" dirty="0"/>
            <a:t>	$23,128.37	</a:t>
          </a:r>
          <a:endParaRPr lang="en-US" sz="3400" dirty="0"/>
        </a:p>
      </dgm:t>
    </dgm:pt>
    <dgm:pt modelId="{17CDAA0B-9057-4D63-8DF7-06F90807911C}" type="parTrans" cxnId="{3A34342E-051C-4D3C-8534-6F971E4AD680}">
      <dgm:prSet/>
      <dgm:spPr/>
      <dgm:t>
        <a:bodyPr/>
        <a:lstStyle/>
        <a:p>
          <a:endParaRPr lang="en-US"/>
        </a:p>
      </dgm:t>
    </dgm:pt>
    <dgm:pt modelId="{EF677ADC-58FB-43A8-A16D-C2613ACCC930}" type="sibTrans" cxnId="{3A34342E-051C-4D3C-8534-6F971E4AD680}">
      <dgm:prSet/>
      <dgm:spPr/>
      <dgm:t>
        <a:bodyPr/>
        <a:lstStyle/>
        <a:p>
          <a:endParaRPr lang="en-US"/>
        </a:p>
      </dgm:t>
    </dgm:pt>
    <dgm:pt modelId="{943A82B7-0754-4864-9479-B7BAE0803DF3}">
      <dgm:prSet/>
      <dgm:spPr/>
      <dgm:t>
        <a:bodyPr/>
        <a:lstStyle/>
        <a:p>
          <a:r>
            <a:rPr lang="en-US" b="0" i="0" baseline="0" dirty="0"/>
            <a:t>Expenses/Checks incl. PayPal/</a:t>
          </a:r>
          <a:r>
            <a:rPr lang="en-US" b="0" i="0" baseline="0" dirty="0" err="1"/>
            <a:t>Zelle</a:t>
          </a:r>
          <a:r>
            <a:rPr lang="en-US" b="0" i="0" baseline="0" dirty="0"/>
            <a:t> –	$76.00</a:t>
          </a:r>
          <a:endParaRPr lang="en-US" dirty="0"/>
        </a:p>
      </dgm:t>
    </dgm:pt>
    <dgm:pt modelId="{7C497975-A336-425F-BABC-1B976064A16F}" type="parTrans" cxnId="{C70D159D-5A2B-47C0-A4BD-43FBE9C2E011}">
      <dgm:prSet/>
      <dgm:spPr/>
      <dgm:t>
        <a:bodyPr/>
        <a:lstStyle/>
        <a:p>
          <a:endParaRPr lang="en-US"/>
        </a:p>
      </dgm:t>
    </dgm:pt>
    <dgm:pt modelId="{157386C9-EEF8-43B9-B16D-491054FC6BE9}" type="sibTrans" cxnId="{C70D159D-5A2B-47C0-A4BD-43FBE9C2E011}">
      <dgm:prSet/>
      <dgm:spPr/>
      <dgm:t>
        <a:bodyPr/>
        <a:lstStyle/>
        <a:p>
          <a:endParaRPr lang="en-US"/>
        </a:p>
      </dgm:t>
    </dgm:pt>
    <dgm:pt modelId="{DC6C90DA-2B69-42DD-A731-C05ED129D67C}">
      <dgm:prSet/>
      <dgm:spPr/>
      <dgm:t>
        <a:bodyPr/>
        <a:lstStyle/>
        <a:p>
          <a:r>
            <a:rPr lang="en-US" i="0" baseline="0" dirty="0"/>
            <a:t>Bank Balance – January 31, </a:t>
          </a:r>
          <a:r>
            <a:rPr lang="en-US" dirty="0"/>
            <a:t>2024</a:t>
          </a:r>
          <a:r>
            <a:rPr lang="en-US" i="0" baseline="0" dirty="0"/>
            <a:t> </a:t>
          </a:r>
          <a:r>
            <a:rPr lang="en-US" b="0" i="0" baseline="0" dirty="0"/>
            <a:t>	</a:t>
          </a:r>
          <a:r>
            <a:rPr lang="en-US" b="1" i="0" baseline="0" dirty="0"/>
            <a:t>$</a:t>
          </a:r>
          <a:r>
            <a:rPr lang="en-US" b="1" dirty="0"/>
            <a:t>20,658.49</a:t>
          </a:r>
          <a:endParaRPr lang="en-US" dirty="0"/>
        </a:p>
      </dgm:t>
    </dgm:pt>
    <dgm:pt modelId="{B6C07D2D-B937-48B2-AD68-3407388585C3}" type="parTrans" cxnId="{03BA6E87-CA6D-40D4-B8ED-869BF3A08E20}">
      <dgm:prSet/>
      <dgm:spPr/>
      <dgm:t>
        <a:bodyPr/>
        <a:lstStyle/>
        <a:p>
          <a:endParaRPr lang="en-US"/>
        </a:p>
      </dgm:t>
    </dgm:pt>
    <dgm:pt modelId="{6CBD667D-4627-418C-B7E8-8A2F7242A4E8}" type="sibTrans" cxnId="{03BA6E87-CA6D-40D4-B8ED-869BF3A08E20}">
      <dgm:prSet/>
      <dgm:spPr/>
      <dgm:t>
        <a:bodyPr/>
        <a:lstStyle/>
        <a:p>
          <a:endParaRPr lang="en-US"/>
        </a:p>
      </dgm:t>
    </dgm:pt>
    <dgm:pt modelId="{459E021A-2F88-441D-9491-E7E4089513EC}" type="pres">
      <dgm:prSet presAssocID="{C50C2A81-CDE1-4074-A4C5-71A29742063F}" presName="linear" presStyleCnt="0">
        <dgm:presLayoutVars>
          <dgm:animLvl val="lvl"/>
          <dgm:resizeHandles val="exact"/>
        </dgm:presLayoutVars>
      </dgm:prSet>
      <dgm:spPr/>
    </dgm:pt>
    <dgm:pt modelId="{38D07358-5F21-47F9-B9ED-61FFA0B6444E}" type="pres">
      <dgm:prSet presAssocID="{2691AD68-7A7E-4556-9BC6-8DBA518346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18C8F8-E30B-4FC3-B18C-5ED71FE6C17A}" type="pres">
      <dgm:prSet presAssocID="{EF677ADC-58FB-43A8-A16D-C2613ACCC930}" presName="spacer" presStyleCnt="0"/>
      <dgm:spPr/>
    </dgm:pt>
    <dgm:pt modelId="{B490668E-3485-4EE2-A9BF-F91A2E4D6783}" type="pres">
      <dgm:prSet presAssocID="{943A82B7-0754-4864-9479-B7BAE0803D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EF4394-52DE-41F3-AA98-C188EDB6B0A2}" type="pres">
      <dgm:prSet presAssocID="{157386C9-EEF8-43B9-B16D-491054FC6BE9}" presName="spacer" presStyleCnt="0"/>
      <dgm:spPr/>
    </dgm:pt>
    <dgm:pt modelId="{6533A230-FE61-4E1D-A29A-CED29A531E06}" type="pres">
      <dgm:prSet presAssocID="{DC6C90DA-2B69-42DD-A731-C05ED129D6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57D0D23-CD12-4415-8F9A-A31424C279B7}" type="presOf" srcId="{943A82B7-0754-4864-9479-B7BAE0803DF3}" destId="{B490668E-3485-4EE2-A9BF-F91A2E4D6783}" srcOrd="0" destOrd="0" presId="urn:microsoft.com/office/officeart/2005/8/layout/vList2"/>
    <dgm:cxn modelId="{3A34342E-051C-4D3C-8534-6F971E4AD680}" srcId="{C50C2A81-CDE1-4074-A4C5-71A29742063F}" destId="{2691AD68-7A7E-4556-9BC6-8DBA51834672}" srcOrd="0" destOrd="0" parTransId="{17CDAA0B-9057-4D63-8DF7-06F90807911C}" sibTransId="{EF677ADC-58FB-43A8-A16D-C2613ACCC930}"/>
    <dgm:cxn modelId="{CE640830-586A-4C5E-8F04-0E476E5D5A48}" type="presOf" srcId="{2691AD68-7A7E-4556-9BC6-8DBA51834672}" destId="{38D07358-5F21-47F9-B9ED-61FFA0B6444E}" srcOrd="0" destOrd="0" presId="urn:microsoft.com/office/officeart/2005/8/layout/vList2"/>
    <dgm:cxn modelId="{DB8B8579-9BC6-41C9-A80E-B49C47D0FA17}" type="presOf" srcId="{C50C2A81-CDE1-4074-A4C5-71A29742063F}" destId="{459E021A-2F88-441D-9491-E7E4089513EC}" srcOrd="0" destOrd="0" presId="urn:microsoft.com/office/officeart/2005/8/layout/vList2"/>
    <dgm:cxn modelId="{03BA6E87-CA6D-40D4-B8ED-869BF3A08E20}" srcId="{C50C2A81-CDE1-4074-A4C5-71A29742063F}" destId="{DC6C90DA-2B69-42DD-A731-C05ED129D67C}" srcOrd="2" destOrd="0" parTransId="{B6C07D2D-B937-48B2-AD68-3407388585C3}" sibTransId="{6CBD667D-4627-418C-B7E8-8A2F7242A4E8}"/>
    <dgm:cxn modelId="{C70D159D-5A2B-47C0-A4BD-43FBE9C2E011}" srcId="{C50C2A81-CDE1-4074-A4C5-71A29742063F}" destId="{943A82B7-0754-4864-9479-B7BAE0803DF3}" srcOrd="1" destOrd="0" parTransId="{7C497975-A336-425F-BABC-1B976064A16F}" sibTransId="{157386C9-EEF8-43B9-B16D-491054FC6BE9}"/>
    <dgm:cxn modelId="{A6C823F7-9BCC-49A6-9F8D-5011C866AF5A}" type="presOf" srcId="{DC6C90DA-2B69-42DD-A731-C05ED129D67C}" destId="{6533A230-FE61-4E1D-A29A-CED29A531E06}" srcOrd="0" destOrd="0" presId="urn:microsoft.com/office/officeart/2005/8/layout/vList2"/>
    <dgm:cxn modelId="{9F0DFCAA-32F0-4B8D-BF98-BF53919C254A}" type="presParOf" srcId="{459E021A-2F88-441D-9491-E7E4089513EC}" destId="{38D07358-5F21-47F9-B9ED-61FFA0B6444E}" srcOrd="0" destOrd="0" presId="urn:microsoft.com/office/officeart/2005/8/layout/vList2"/>
    <dgm:cxn modelId="{96C8FA07-BC7D-468B-9CB5-F88BB91712B1}" type="presParOf" srcId="{459E021A-2F88-441D-9491-E7E4089513EC}" destId="{7E18C8F8-E30B-4FC3-B18C-5ED71FE6C17A}" srcOrd="1" destOrd="0" presId="urn:microsoft.com/office/officeart/2005/8/layout/vList2"/>
    <dgm:cxn modelId="{BB65EF58-60BC-4FA0-BCF4-183D8B99F32F}" type="presParOf" srcId="{459E021A-2F88-441D-9491-E7E4089513EC}" destId="{B490668E-3485-4EE2-A9BF-F91A2E4D6783}" srcOrd="2" destOrd="0" presId="urn:microsoft.com/office/officeart/2005/8/layout/vList2"/>
    <dgm:cxn modelId="{27C9995B-6A95-4A5A-9114-D84AA80DB686}" type="presParOf" srcId="{459E021A-2F88-441D-9491-E7E4089513EC}" destId="{0CEF4394-52DE-41F3-AA98-C188EDB6B0A2}" srcOrd="3" destOrd="0" presId="urn:microsoft.com/office/officeart/2005/8/layout/vList2"/>
    <dgm:cxn modelId="{5ABE90BB-1AE8-4F7E-897A-436955344136}" type="presParOf" srcId="{459E021A-2F88-441D-9491-E7E4089513EC}" destId="{6533A230-FE61-4E1D-A29A-CED29A531E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C6947-CC7A-4F90-AC65-F7BE367AD94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0C2A68-58C8-4B76-9C21-09812C7D04EE}">
      <dgm:prSet/>
      <dgm:spPr/>
      <dgm:t>
        <a:bodyPr/>
        <a:lstStyle/>
        <a:p>
          <a:r>
            <a:rPr lang="en-US" b="1" i="0" baseline="0"/>
            <a:t>RESTRICTED MONTHLY FINANCIAL REPORT</a:t>
          </a:r>
          <a:r>
            <a:rPr lang="en-US" b="0" i="0" baseline="0"/>
            <a:t>	</a:t>
          </a:r>
          <a:endParaRPr lang="en-US"/>
        </a:p>
      </dgm:t>
    </dgm:pt>
    <dgm:pt modelId="{3985537E-6915-4A22-99C1-F1BC9E7CD51E}" type="parTrans" cxnId="{4A6ECBD6-4AB8-4DDC-8B18-9434441286CE}">
      <dgm:prSet/>
      <dgm:spPr/>
      <dgm:t>
        <a:bodyPr/>
        <a:lstStyle/>
        <a:p>
          <a:endParaRPr lang="en-US"/>
        </a:p>
      </dgm:t>
    </dgm:pt>
    <dgm:pt modelId="{A0F7DA16-7A90-4A48-95A7-73E7342D0638}" type="sibTrans" cxnId="{4A6ECBD6-4AB8-4DDC-8B18-9434441286CE}">
      <dgm:prSet/>
      <dgm:spPr/>
      <dgm:t>
        <a:bodyPr/>
        <a:lstStyle/>
        <a:p>
          <a:endParaRPr lang="en-US"/>
        </a:p>
      </dgm:t>
    </dgm:pt>
    <dgm:pt modelId="{CB1E93CC-83B9-48B1-AB61-9593A67183C6}">
      <dgm:prSet/>
      <dgm:spPr/>
      <dgm:t>
        <a:bodyPr/>
        <a:lstStyle/>
        <a:p>
          <a:r>
            <a:rPr lang="en-US" b="0" i="0" baseline="0" dirty="0"/>
            <a:t>Balance Forward, February 1, 2024 Income 	$32,043.08	</a:t>
          </a:r>
          <a:endParaRPr lang="en-US" dirty="0"/>
        </a:p>
      </dgm:t>
    </dgm:pt>
    <dgm:pt modelId="{20ADE7EE-2BDA-4EEA-A285-B00FA336B254}" type="parTrans" cxnId="{6688DDA2-FBAD-4D71-9041-E3957CD18FF5}">
      <dgm:prSet/>
      <dgm:spPr/>
      <dgm:t>
        <a:bodyPr/>
        <a:lstStyle/>
        <a:p>
          <a:endParaRPr lang="en-US"/>
        </a:p>
      </dgm:t>
    </dgm:pt>
    <dgm:pt modelId="{928E61FF-7AE8-4A30-8750-9F947CA61937}" type="sibTrans" cxnId="{6688DDA2-FBAD-4D71-9041-E3957CD18FF5}">
      <dgm:prSet/>
      <dgm:spPr/>
      <dgm:t>
        <a:bodyPr/>
        <a:lstStyle/>
        <a:p>
          <a:endParaRPr lang="en-US"/>
        </a:p>
      </dgm:t>
    </dgm:pt>
    <dgm:pt modelId="{FF0F7241-A2A8-418F-9B12-74FAC45EFC26}" type="pres">
      <dgm:prSet presAssocID="{15FC6947-CC7A-4F90-AC65-F7BE367AD94F}" presName="linear" presStyleCnt="0">
        <dgm:presLayoutVars>
          <dgm:animLvl val="lvl"/>
          <dgm:resizeHandles val="exact"/>
        </dgm:presLayoutVars>
      </dgm:prSet>
      <dgm:spPr/>
    </dgm:pt>
    <dgm:pt modelId="{DC03134A-186C-4792-90EA-6340900AE53C}" type="pres">
      <dgm:prSet presAssocID="{CC0C2A68-58C8-4B76-9C21-09812C7D04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3CBEE0A-D9B3-4E9A-8952-39EC15A613FE}" type="pres">
      <dgm:prSet presAssocID="{A0F7DA16-7A90-4A48-95A7-73E7342D0638}" presName="spacer" presStyleCnt="0"/>
      <dgm:spPr/>
    </dgm:pt>
    <dgm:pt modelId="{B5ED557C-0750-4F60-91C0-A732EEC355A7}" type="pres">
      <dgm:prSet presAssocID="{CB1E93CC-83B9-48B1-AB61-9593A67183C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0C79939-A17D-4A69-B7B8-036EE88C6E60}" type="presOf" srcId="{15FC6947-CC7A-4F90-AC65-F7BE367AD94F}" destId="{FF0F7241-A2A8-418F-9B12-74FAC45EFC26}" srcOrd="0" destOrd="0" presId="urn:microsoft.com/office/officeart/2005/8/layout/vList2"/>
    <dgm:cxn modelId="{A429BF90-810E-4B3A-B712-2FAEAE26EF02}" type="presOf" srcId="{CC0C2A68-58C8-4B76-9C21-09812C7D04EE}" destId="{DC03134A-186C-4792-90EA-6340900AE53C}" srcOrd="0" destOrd="0" presId="urn:microsoft.com/office/officeart/2005/8/layout/vList2"/>
    <dgm:cxn modelId="{6688DDA2-FBAD-4D71-9041-E3957CD18FF5}" srcId="{15FC6947-CC7A-4F90-AC65-F7BE367AD94F}" destId="{CB1E93CC-83B9-48B1-AB61-9593A67183C6}" srcOrd="1" destOrd="0" parTransId="{20ADE7EE-2BDA-4EEA-A285-B00FA336B254}" sibTransId="{928E61FF-7AE8-4A30-8750-9F947CA61937}"/>
    <dgm:cxn modelId="{99B950AD-50BF-4514-A09A-05BEA2D97EE3}" type="presOf" srcId="{CB1E93CC-83B9-48B1-AB61-9593A67183C6}" destId="{B5ED557C-0750-4F60-91C0-A732EEC355A7}" srcOrd="0" destOrd="0" presId="urn:microsoft.com/office/officeart/2005/8/layout/vList2"/>
    <dgm:cxn modelId="{4A6ECBD6-4AB8-4DDC-8B18-9434441286CE}" srcId="{15FC6947-CC7A-4F90-AC65-F7BE367AD94F}" destId="{CC0C2A68-58C8-4B76-9C21-09812C7D04EE}" srcOrd="0" destOrd="0" parTransId="{3985537E-6915-4A22-99C1-F1BC9E7CD51E}" sibTransId="{A0F7DA16-7A90-4A48-95A7-73E7342D0638}"/>
    <dgm:cxn modelId="{CBCBE2D4-2CFD-4E5B-BB1C-A71635735A09}" type="presParOf" srcId="{FF0F7241-A2A8-418F-9B12-74FAC45EFC26}" destId="{DC03134A-186C-4792-90EA-6340900AE53C}" srcOrd="0" destOrd="0" presId="urn:microsoft.com/office/officeart/2005/8/layout/vList2"/>
    <dgm:cxn modelId="{F6860806-9DC3-4BE1-82D3-3BCC1C2CAB67}" type="presParOf" srcId="{FF0F7241-A2A8-418F-9B12-74FAC45EFC26}" destId="{73CBEE0A-D9B3-4E9A-8952-39EC15A613FE}" srcOrd="1" destOrd="0" presId="urn:microsoft.com/office/officeart/2005/8/layout/vList2"/>
    <dgm:cxn modelId="{B6E74063-B7C0-48E5-B38C-A2B81189EED2}" type="presParOf" srcId="{FF0F7241-A2A8-418F-9B12-74FAC45EFC26}" destId="{B5ED557C-0750-4F60-91C0-A732EEC355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D9A3DD-C322-40B1-A110-A30D823168D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91C3F1-78DC-4D95-A395-774B42416687}">
      <dgm:prSet/>
      <dgm:spPr/>
      <dgm:t>
        <a:bodyPr/>
        <a:lstStyle/>
        <a:p>
          <a:r>
            <a:rPr lang="en-US" b="1" i="0" baseline="0" dirty="0"/>
            <a:t>LESS: Bank Charges </a:t>
          </a:r>
          <a:r>
            <a:rPr lang="en-US" b="0" i="0" baseline="0" dirty="0"/>
            <a:t>	$0.00 </a:t>
          </a:r>
        </a:p>
        <a:p>
          <a:r>
            <a:rPr lang="en-US" b="0" i="0" baseline="0" dirty="0"/>
            <a:t>Balance Brought Forward:$32,043.08 	</a:t>
          </a:r>
          <a:endParaRPr lang="en-US" dirty="0"/>
        </a:p>
      </dgm:t>
    </dgm:pt>
    <dgm:pt modelId="{2A0AB285-E6E8-49C3-80B7-D25B3C899F06}" type="parTrans" cxnId="{27429D63-8434-42AC-9F48-99F99B7A4F1C}">
      <dgm:prSet/>
      <dgm:spPr/>
      <dgm:t>
        <a:bodyPr/>
        <a:lstStyle/>
        <a:p>
          <a:endParaRPr lang="en-US"/>
        </a:p>
      </dgm:t>
    </dgm:pt>
    <dgm:pt modelId="{4DFDF62E-C253-4C04-838A-FAF0A001632A}" type="sibTrans" cxnId="{27429D63-8434-42AC-9F48-99F99B7A4F1C}">
      <dgm:prSet/>
      <dgm:spPr/>
      <dgm:t>
        <a:bodyPr/>
        <a:lstStyle/>
        <a:p>
          <a:endParaRPr lang="en-US"/>
        </a:p>
      </dgm:t>
    </dgm:pt>
    <dgm:pt modelId="{2F308C9D-E91A-4DE6-9411-BAFCDC5C425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0" baseline="0" dirty="0"/>
            <a:t>Bank Balance – February 29th, </a:t>
          </a:r>
          <a:r>
            <a:rPr lang="en-US" sz="2400" b="1" dirty="0"/>
            <a:t>2024</a:t>
          </a:r>
          <a:r>
            <a:rPr lang="en-US" sz="2400" b="1" i="0" baseline="0" dirty="0"/>
            <a:t>             $30,643.08</a:t>
          </a:r>
          <a:r>
            <a:rPr lang="en-US" sz="1800" b="0" i="0" baseline="0" dirty="0"/>
            <a:t>		</a:t>
          </a:r>
          <a:endParaRPr lang="en-US" sz="1800" dirty="0"/>
        </a:p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</dgm:t>
    </dgm:pt>
    <dgm:pt modelId="{DA3CBBE2-A251-4C99-AD1F-40662BCFBA5F}" type="parTrans" cxnId="{7B97193A-9A62-4099-B325-AD1FF4E9DE1D}">
      <dgm:prSet/>
      <dgm:spPr/>
      <dgm:t>
        <a:bodyPr/>
        <a:lstStyle/>
        <a:p>
          <a:endParaRPr lang="en-US"/>
        </a:p>
      </dgm:t>
    </dgm:pt>
    <dgm:pt modelId="{AC183F07-C3EE-4509-B0C4-90591FDB6242}" type="sibTrans" cxnId="{7B97193A-9A62-4099-B325-AD1FF4E9DE1D}">
      <dgm:prSet/>
      <dgm:spPr/>
      <dgm:t>
        <a:bodyPr/>
        <a:lstStyle/>
        <a:p>
          <a:endParaRPr lang="en-US"/>
        </a:p>
      </dgm:t>
    </dgm:pt>
    <dgm:pt modelId="{35C77665-F312-444C-83BA-A01A9789D115}">
      <dgm:prSet custT="1"/>
      <dgm:spPr/>
      <dgm:t>
        <a:bodyPr/>
        <a:lstStyle/>
        <a:p>
          <a:r>
            <a:rPr lang="en-US" sz="2800" b="0" i="0" baseline="0" dirty="0"/>
            <a:t>Expenses/Checks incl. PayPal/</a:t>
          </a:r>
          <a:r>
            <a:rPr lang="en-US" sz="2800" b="0" i="0" baseline="0" dirty="0" err="1"/>
            <a:t>Zelle</a:t>
          </a:r>
          <a:r>
            <a:rPr lang="en-US" sz="2800" b="0" i="0" baseline="0" dirty="0"/>
            <a:t>:  $76.00</a:t>
          </a:r>
          <a:endParaRPr lang="en-US" sz="2800" dirty="0"/>
        </a:p>
      </dgm:t>
    </dgm:pt>
    <dgm:pt modelId="{992C26EC-A334-4C24-81BF-CDF62F66F915}" type="parTrans" cxnId="{2E460054-D848-4F93-9465-1802223805B4}">
      <dgm:prSet/>
      <dgm:spPr/>
      <dgm:t>
        <a:bodyPr/>
        <a:lstStyle/>
        <a:p>
          <a:endParaRPr lang="en-US"/>
        </a:p>
      </dgm:t>
    </dgm:pt>
    <dgm:pt modelId="{653387AB-AAC6-433E-8665-387D2E172BE4}" type="sibTrans" cxnId="{2E460054-D848-4F93-9465-1802223805B4}">
      <dgm:prSet/>
      <dgm:spPr/>
      <dgm:t>
        <a:bodyPr/>
        <a:lstStyle/>
        <a:p>
          <a:endParaRPr lang="en-US"/>
        </a:p>
      </dgm:t>
    </dgm:pt>
    <dgm:pt modelId="{FD06CCA1-3293-42B7-B0E4-AEA49482A464}" type="pres">
      <dgm:prSet presAssocID="{04D9A3DD-C322-40B1-A110-A30D823168D8}" presName="outerComposite" presStyleCnt="0">
        <dgm:presLayoutVars>
          <dgm:chMax val="5"/>
          <dgm:dir/>
          <dgm:resizeHandles val="exact"/>
        </dgm:presLayoutVars>
      </dgm:prSet>
      <dgm:spPr/>
    </dgm:pt>
    <dgm:pt modelId="{9A0134A7-5126-4A48-AA04-68757C3FC277}" type="pres">
      <dgm:prSet presAssocID="{04D9A3DD-C322-40B1-A110-A30D823168D8}" presName="dummyMaxCanvas" presStyleCnt="0">
        <dgm:presLayoutVars/>
      </dgm:prSet>
      <dgm:spPr/>
    </dgm:pt>
    <dgm:pt modelId="{5A87D5BA-136C-492A-AFC1-12B8177B6D9E}" type="pres">
      <dgm:prSet presAssocID="{04D9A3DD-C322-40B1-A110-A30D823168D8}" presName="ThreeNodes_1" presStyleLbl="node1" presStyleIdx="0" presStyleCnt="3">
        <dgm:presLayoutVars>
          <dgm:bulletEnabled val="1"/>
        </dgm:presLayoutVars>
      </dgm:prSet>
      <dgm:spPr/>
    </dgm:pt>
    <dgm:pt modelId="{8273A72C-66D3-4298-9D13-4C620B523A45}" type="pres">
      <dgm:prSet presAssocID="{04D9A3DD-C322-40B1-A110-A30D823168D8}" presName="ThreeNodes_2" presStyleLbl="node1" presStyleIdx="1" presStyleCnt="3">
        <dgm:presLayoutVars>
          <dgm:bulletEnabled val="1"/>
        </dgm:presLayoutVars>
      </dgm:prSet>
      <dgm:spPr/>
    </dgm:pt>
    <dgm:pt modelId="{95015B6E-8ABF-4F9F-9207-07A72519E105}" type="pres">
      <dgm:prSet presAssocID="{04D9A3DD-C322-40B1-A110-A30D823168D8}" presName="ThreeNodes_3" presStyleLbl="node1" presStyleIdx="2" presStyleCnt="3">
        <dgm:presLayoutVars>
          <dgm:bulletEnabled val="1"/>
        </dgm:presLayoutVars>
      </dgm:prSet>
      <dgm:spPr/>
    </dgm:pt>
    <dgm:pt modelId="{746E7477-0F60-4F7B-AC26-29048CF9D670}" type="pres">
      <dgm:prSet presAssocID="{04D9A3DD-C322-40B1-A110-A30D823168D8}" presName="ThreeConn_1-2" presStyleLbl="fgAccFollowNode1" presStyleIdx="0" presStyleCnt="2">
        <dgm:presLayoutVars>
          <dgm:bulletEnabled val="1"/>
        </dgm:presLayoutVars>
      </dgm:prSet>
      <dgm:spPr/>
    </dgm:pt>
    <dgm:pt modelId="{6108B1D6-4411-4AB7-883D-3A6A22832D3C}" type="pres">
      <dgm:prSet presAssocID="{04D9A3DD-C322-40B1-A110-A30D823168D8}" presName="ThreeConn_2-3" presStyleLbl="fgAccFollowNode1" presStyleIdx="1" presStyleCnt="2">
        <dgm:presLayoutVars>
          <dgm:bulletEnabled val="1"/>
        </dgm:presLayoutVars>
      </dgm:prSet>
      <dgm:spPr/>
    </dgm:pt>
    <dgm:pt modelId="{EA873C51-86CA-411A-A3B8-CD2902AE9670}" type="pres">
      <dgm:prSet presAssocID="{04D9A3DD-C322-40B1-A110-A30D823168D8}" presName="ThreeNodes_1_text" presStyleLbl="node1" presStyleIdx="2" presStyleCnt="3">
        <dgm:presLayoutVars>
          <dgm:bulletEnabled val="1"/>
        </dgm:presLayoutVars>
      </dgm:prSet>
      <dgm:spPr/>
    </dgm:pt>
    <dgm:pt modelId="{3A6234D2-8F01-4068-9981-D05737EDBC74}" type="pres">
      <dgm:prSet presAssocID="{04D9A3DD-C322-40B1-A110-A30D823168D8}" presName="ThreeNodes_2_text" presStyleLbl="node1" presStyleIdx="2" presStyleCnt="3">
        <dgm:presLayoutVars>
          <dgm:bulletEnabled val="1"/>
        </dgm:presLayoutVars>
      </dgm:prSet>
      <dgm:spPr/>
    </dgm:pt>
    <dgm:pt modelId="{CFB3D80C-4053-4A61-B62D-627862E0F708}" type="pres">
      <dgm:prSet presAssocID="{04D9A3DD-C322-40B1-A110-A30D823168D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4270325-609C-4823-A40A-65228444DA92}" type="presOf" srcId="{6891C3F1-78DC-4D95-A395-774B42416687}" destId="{5A87D5BA-136C-492A-AFC1-12B8177B6D9E}" srcOrd="0" destOrd="0" presId="urn:microsoft.com/office/officeart/2005/8/layout/vProcess5"/>
    <dgm:cxn modelId="{7B97193A-9A62-4099-B325-AD1FF4E9DE1D}" srcId="{04D9A3DD-C322-40B1-A110-A30D823168D8}" destId="{2F308C9D-E91A-4DE6-9411-BAFCDC5C425C}" srcOrd="2" destOrd="0" parTransId="{DA3CBBE2-A251-4C99-AD1F-40662BCFBA5F}" sibTransId="{AC183F07-C3EE-4509-B0C4-90591FDB6242}"/>
    <dgm:cxn modelId="{27429D63-8434-42AC-9F48-99F99B7A4F1C}" srcId="{04D9A3DD-C322-40B1-A110-A30D823168D8}" destId="{6891C3F1-78DC-4D95-A395-774B42416687}" srcOrd="0" destOrd="0" parTransId="{2A0AB285-E6E8-49C3-80B7-D25B3C899F06}" sibTransId="{4DFDF62E-C253-4C04-838A-FAF0A001632A}"/>
    <dgm:cxn modelId="{77F1406A-9ADE-4CC3-987E-34E4FD68672B}" type="presOf" srcId="{35C77665-F312-444C-83BA-A01A9789D115}" destId="{3A6234D2-8F01-4068-9981-D05737EDBC74}" srcOrd="1" destOrd="0" presId="urn:microsoft.com/office/officeart/2005/8/layout/vProcess5"/>
    <dgm:cxn modelId="{2A1FE36B-CE82-425D-BF25-D8A46938D5F1}" type="presOf" srcId="{653387AB-AAC6-433E-8665-387D2E172BE4}" destId="{6108B1D6-4411-4AB7-883D-3A6A22832D3C}" srcOrd="0" destOrd="0" presId="urn:microsoft.com/office/officeart/2005/8/layout/vProcess5"/>
    <dgm:cxn modelId="{DDD29E72-E2E2-403F-8791-C76DEE29A547}" type="presOf" srcId="{2F308C9D-E91A-4DE6-9411-BAFCDC5C425C}" destId="{CFB3D80C-4053-4A61-B62D-627862E0F708}" srcOrd="1" destOrd="0" presId="urn:microsoft.com/office/officeart/2005/8/layout/vProcess5"/>
    <dgm:cxn modelId="{2E460054-D848-4F93-9465-1802223805B4}" srcId="{04D9A3DD-C322-40B1-A110-A30D823168D8}" destId="{35C77665-F312-444C-83BA-A01A9789D115}" srcOrd="1" destOrd="0" parTransId="{992C26EC-A334-4C24-81BF-CDF62F66F915}" sibTransId="{653387AB-AAC6-433E-8665-387D2E172BE4}"/>
    <dgm:cxn modelId="{D030BC59-2E57-4207-A45E-86F9106D24CE}" type="presOf" srcId="{35C77665-F312-444C-83BA-A01A9789D115}" destId="{8273A72C-66D3-4298-9D13-4C620B523A45}" srcOrd="0" destOrd="0" presId="urn:microsoft.com/office/officeart/2005/8/layout/vProcess5"/>
    <dgm:cxn modelId="{E7A656BB-B7C5-4DA9-BAC2-C61FE0CD2B56}" type="presOf" srcId="{2F308C9D-E91A-4DE6-9411-BAFCDC5C425C}" destId="{95015B6E-8ABF-4F9F-9207-07A72519E105}" srcOrd="0" destOrd="0" presId="urn:microsoft.com/office/officeart/2005/8/layout/vProcess5"/>
    <dgm:cxn modelId="{8D0B22CD-AD5A-44E5-9899-280A2EA8360D}" type="presOf" srcId="{04D9A3DD-C322-40B1-A110-A30D823168D8}" destId="{FD06CCA1-3293-42B7-B0E4-AEA49482A464}" srcOrd="0" destOrd="0" presId="urn:microsoft.com/office/officeart/2005/8/layout/vProcess5"/>
    <dgm:cxn modelId="{C5D83CE1-9171-4D3B-A061-6F5FF20BF428}" type="presOf" srcId="{6891C3F1-78DC-4D95-A395-774B42416687}" destId="{EA873C51-86CA-411A-A3B8-CD2902AE9670}" srcOrd="1" destOrd="0" presId="urn:microsoft.com/office/officeart/2005/8/layout/vProcess5"/>
    <dgm:cxn modelId="{094278F1-B9A8-49E3-A1F8-C9BE8589B744}" type="presOf" srcId="{4DFDF62E-C253-4C04-838A-FAF0A001632A}" destId="{746E7477-0F60-4F7B-AC26-29048CF9D670}" srcOrd="0" destOrd="0" presId="urn:microsoft.com/office/officeart/2005/8/layout/vProcess5"/>
    <dgm:cxn modelId="{A71147E6-0A94-4578-A02A-9147C223BABA}" type="presParOf" srcId="{FD06CCA1-3293-42B7-B0E4-AEA49482A464}" destId="{9A0134A7-5126-4A48-AA04-68757C3FC277}" srcOrd="0" destOrd="0" presId="urn:microsoft.com/office/officeart/2005/8/layout/vProcess5"/>
    <dgm:cxn modelId="{612D61D0-7C5D-4B9F-A2D1-C2A0CAFA0D50}" type="presParOf" srcId="{FD06CCA1-3293-42B7-B0E4-AEA49482A464}" destId="{5A87D5BA-136C-492A-AFC1-12B8177B6D9E}" srcOrd="1" destOrd="0" presId="urn:microsoft.com/office/officeart/2005/8/layout/vProcess5"/>
    <dgm:cxn modelId="{DEA00865-5199-4E68-8A26-5E217CAF6141}" type="presParOf" srcId="{FD06CCA1-3293-42B7-B0E4-AEA49482A464}" destId="{8273A72C-66D3-4298-9D13-4C620B523A45}" srcOrd="2" destOrd="0" presId="urn:microsoft.com/office/officeart/2005/8/layout/vProcess5"/>
    <dgm:cxn modelId="{32642F96-3798-40A0-9BD7-F77C575B2A6A}" type="presParOf" srcId="{FD06CCA1-3293-42B7-B0E4-AEA49482A464}" destId="{95015B6E-8ABF-4F9F-9207-07A72519E105}" srcOrd="3" destOrd="0" presId="urn:microsoft.com/office/officeart/2005/8/layout/vProcess5"/>
    <dgm:cxn modelId="{AB244BE3-E3B2-4BEA-B064-41D158E250D3}" type="presParOf" srcId="{FD06CCA1-3293-42B7-B0E4-AEA49482A464}" destId="{746E7477-0F60-4F7B-AC26-29048CF9D670}" srcOrd="4" destOrd="0" presId="urn:microsoft.com/office/officeart/2005/8/layout/vProcess5"/>
    <dgm:cxn modelId="{FA7AA026-5502-4A65-A44A-C2E29F00EB39}" type="presParOf" srcId="{FD06CCA1-3293-42B7-B0E4-AEA49482A464}" destId="{6108B1D6-4411-4AB7-883D-3A6A22832D3C}" srcOrd="5" destOrd="0" presId="urn:microsoft.com/office/officeart/2005/8/layout/vProcess5"/>
    <dgm:cxn modelId="{3E8DD868-B3A3-47A5-A86E-B5EB9A51E9E1}" type="presParOf" srcId="{FD06CCA1-3293-42B7-B0E4-AEA49482A464}" destId="{EA873C51-86CA-411A-A3B8-CD2902AE9670}" srcOrd="6" destOrd="0" presId="urn:microsoft.com/office/officeart/2005/8/layout/vProcess5"/>
    <dgm:cxn modelId="{00C873E8-E54B-42F3-9466-4391633CE8B0}" type="presParOf" srcId="{FD06CCA1-3293-42B7-B0E4-AEA49482A464}" destId="{3A6234D2-8F01-4068-9981-D05737EDBC74}" srcOrd="7" destOrd="0" presId="urn:microsoft.com/office/officeart/2005/8/layout/vProcess5"/>
    <dgm:cxn modelId="{98B65C39-A022-4406-A3CB-2D7CC5EA6905}" type="presParOf" srcId="{FD06CCA1-3293-42B7-B0E4-AEA49482A464}" destId="{CFB3D80C-4053-4A61-B62D-627862E0F70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BF031-8CBD-4D14-B784-12208896A002}">
      <dsp:nvSpPr>
        <dsp:cNvPr id="0" name=""/>
        <dsp:cNvSpPr/>
      </dsp:nvSpPr>
      <dsp:spPr>
        <a:xfrm>
          <a:off x="0" y="7005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/>
            <a:t>OPERATIONS CHECKING ACCOUNTING </a:t>
          </a:r>
          <a:r>
            <a:rPr lang="en-US" sz="2400" b="0" i="0" kern="1200" baseline="0"/>
            <a:t>	</a:t>
          </a:r>
          <a:endParaRPr lang="en-US" sz="2400" kern="1200"/>
        </a:p>
      </dsp:txBody>
      <dsp:txXfrm>
        <a:off x="44549" y="114599"/>
        <a:ext cx="6539706" cy="823502"/>
      </dsp:txXfrm>
    </dsp:sp>
    <dsp:sp modelId="{C2762426-57F6-42DC-AD40-E2926B59183F}">
      <dsp:nvSpPr>
        <dsp:cNvPr id="0" name=""/>
        <dsp:cNvSpPr/>
      </dsp:nvSpPr>
      <dsp:spPr>
        <a:xfrm>
          <a:off x="0" y="105177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Balance Forward, February 1, 2024, Income 	$12,644.01	</a:t>
          </a:r>
          <a:endParaRPr lang="en-US" sz="2400" kern="1200" dirty="0"/>
        </a:p>
      </dsp:txBody>
      <dsp:txXfrm>
        <a:off x="44549" y="1096319"/>
        <a:ext cx="6539706" cy="823502"/>
      </dsp:txXfrm>
    </dsp:sp>
    <dsp:sp modelId="{7CFD1C14-55E8-4EC1-9E68-34BB4BE4ED5A}">
      <dsp:nvSpPr>
        <dsp:cNvPr id="0" name=""/>
        <dsp:cNvSpPr/>
      </dsp:nvSpPr>
      <dsp:spPr>
        <a:xfrm>
          <a:off x="0" y="203349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Deposit/Credits via </a:t>
          </a:r>
          <a:r>
            <a:rPr lang="en-US" sz="2400" b="0" i="0" kern="1200" baseline="0" dirty="0" err="1"/>
            <a:t>Paypal</a:t>
          </a:r>
          <a:r>
            <a:rPr lang="en-US" sz="2400" b="0" i="0" kern="1200" baseline="0" dirty="0"/>
            <a:t>/</a:t>
          </a:r>
          <a:r>
            <a:rPr lang="en-US" sz="2400" b="0" i="0" kern="1200" baseline="0" dirty="0" err="1"/>
            <a:t>Zelle</a:t>
          </a:r>
          <a:r>
            <a:rPr lang="en-US" sz="2400" b="0" i="0" kern="1200" baseline="0" dirty="0"/>
            <a:t> –		</a:t>
          </a:r>
          <a:r>
            <a:rPr lang="en-US" sz="2400" b="1" i="0" kern="1200" baseline="0" dirty="0"/>
            <a:t>$8,090.48	</a:t>
          </a:r>
          <a:endParaRPr lang="en-US" sz="2400" kern="1200" dirty="0"/>
        </a:p>
      </dsp:txBody>
      <dsp:txXfrm>
        <a:off x="44549" y="2078039"/>
        <a:ext cx="6539706" cy="823502"/>
      </dsp:txXfrm>
    </dsp:sp>
    <dsp:sp modelId="{CCAF3C02-524F-4A87-B98E-B049388E4704}">
      <dsp:nvSpPr>
        <dsp:cNvPr id="0" name=""/>
        <dsp:cNvSpPr/>
      </dsp:nvSpPr>
      <dsp:spPr>
        <a:xfrm>
          <a:off x="0" y="301521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Total Income and Interest $0.00	</a:t>
          </a:r>
          <a:endParaRPr lang="en-US" sz="2400" kern="1200" dirty="0"/>
        </a:p>
      </dsp:txBody>
      <dsp:txXfrm>
        <a:off x="44549" y="3059759"/>
        <a:ext cx="6539706" cy="823502"/>
      </dsp:txXfrm>
    </dsp:sp>
    <dsp:sp modelId="{A8F3E6E0-4AE5-4706-AAD6-DF7A7D621A5D}">
      <dsp:nvSpPr>
        <dsp:cNvPr id="0" name=""/>
        <dsp:cNvSpPr/>
      </dsp:nvSpPr>
      <dsp:spPr>
        <a:xfrm>
          <a:off x="0" y="399693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Total Brought Forward, Income and Interest 	$ 20,734.49	</a:t>
          </a:r>
          <a:endParaRPr lang="en-US" sz="2400" kern="1200" dirty="0"/>
        </a:p>
      </dsp:txBody>
      <dsp:txXfrm>
        <a:off x="44549" y="4041479"/>
        <a:ext cx="6539706" cy="823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7358-5F21-47F9-B9ED-61FFA0B6444E}">
      <dsp:nvSpPr>
        <dsp:cNvPr id="0" name=""/>
        <dsp:cNvSpPr/>
      </dsp:nvSpPr>
      <dsp:spPr>
        <a:xfrm>
          <a:off x="0" y="101865"/>
          <a:ext cx="6628804" cy="15151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0" kern="1200" baseline="0" dirty="0"/>
            <a:t>BALANCE 	$</a:t>
          </a:r>
          <a:r>
            <a:rPr lang="en-US" sz="2800" i="0" kern="1200" baseline="0" dirty="0" err="1"/>
            <a:t>LESS</a:t>
          </a:r>
          <a:r>
            <a:rPr lang="en-US" sz="3400" i="0" kern="1200" baseline="0" dirty="0" err="1"/>
            <a:t>:Bank</a:t>
          </a:r>
          <a:r>
            <a:rPr lang="en-US" sz="3400" i="0" kern="1200" baseline="0" dirty="0"/>
            <a:t> Charges  </a:t>
          </a:r>
          <a:r>
            <a:rPr lang="en-US" sz="3200" i="0" kern="1200" baseline="0" dirty="0"/>
            <a:t> </a:t>
          </a:r>
          <a:r>
            <a:rPr lang="en-US" sz="3400" b="0" i="0" kern="1200" baseline="0" dirty="0"/>
            <a:t>	$23,128.37	</a:t>
          </a:r>
          <a:endParaRPr lang="en-US" sz="3400" kern="1200" dirty="0"/>
        </a:p>
      </dsp:txBody>
      <dsp:txXfrm>
        <a:off x="73964" y="175829"/>
        <a:ext cx="6480876" cy="1367222"/>
      </dsp:txXfrm>
    </dsp:sp>
    <dsp:sp modelId="{B490668E-3485-4EE2-A9BF-F91A2E4D6783}">
      <dsp:nvSpPr>
        <dsp:cNvPr id="0" name=""/>
        <dsp:cNvSpPr/>
      </dsp:nvSpPr>
      <dsp:spPr>
        <a:xfrm>
          <a:off x="0" y="1732215"/>
          <a:ext cx="6628804" cy="1515150"/>
        </a:xfrm>
        <a:prstGeom prst="roundRect">
          <a:avLst/>
        </a:prstGeom>
        <a:gradFill rotWithShape="0">
          <a:gsLst>
            <a:gs pos="0">
              <a:schemeClr val="accent5">
                <a:hueOff val="1247628"/>
                <a:satOff val="-25244"/>
                <a:lumOff val="784"/>
                <a:alphaOff val="0"/>
                <a:tint val="96000"/>
                <a:lumMod val="100000"/>
              </a:schemeClr>
            </a:gs>
            <a:gs pos="78000">
              <a:schemeClr val="accent5">
                <a:hueOff val="1247628"/>
                <a:satOff val="-25244"/>
                <a:lumOff val="7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baseline="0" dirty="0"/>
            <a:t>Expenses/Checks incl. PayPal/</a:t>
          </a:r>
          <a:r>
            <a:rPr lang="en-US" sz="4000" b="0" i="0" kern="1200" baseline="0" dirty="0" err="1"/>
            <a:t>Zelle</a:t>
          </a:r>
          <a:r>
            <a:rPr lang="en-US" sz="4000" b="0" i="0" kern="1200" baseline="0" dirty="0"/>
            <a:t> –	$76.00</a:t>
          </a:r>
          <a:endParaRPr lang="en-US" sz="4000" kern="1200" dirty="0"/>
        </a:p>
      </dsp:txBody>
      <dsp:txXfrm>
        <a:off x="73964" y="1806179"/>
        <a:ext cx="6480876" cy="1367222"/>
      </dsp:txXfrm>
    </dsp:sp>
    <dsp:sp modelId="{6533A230-FE61-4E1D-A29A-CED29A531E06}">
      <dsp:nvSpPr>
        <dsp:cNvPr id="0" name=""/>
        <dsp:cNvSpPr/>
      </dsp:nvSpPr>
      <dsp:spPr>
        <a:xfrm>
          <a:off x="0" y="3362565"/>
          <a:ext cx="6628804" cy="1515150"/>
        </a:xfrm>
        <a:prstGeom prst="roundRect">
          <a:avLst/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96000"/>
                <a:lumMod val="100000"/>
              </a:schemeClr>
            </a:gs>
            <a:gs pos="78000">
              <a:schemeClr val="accent5">
                <a:hueOff val="2495256"/>
                <a:satOff val="-50489"/>
                <a:lumOff val="1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i="0" kern="1200" baseline="0" dirty="0"/>
            <a:t>Bank Balance – January 31, </a:t>
          </a:r>
          <a:r>
            <a:rPr lang="en-US" sz="4000" kern="1200" dirty="0"/>
            <a:t>2024</a:t>
          </a:r>
          <a:r>
            <a:rPr lang="en-US" sz="4000" i="0" kern="1200" baseline="0" dirty="0"/>
            <a:t> </a:t>
          </a:r>
          <a:r>
            <a:rPr lang="en-US" sz="4000" b="0" i="0" kern="1200" baseline="0" dirty="0"/>
            <a:t>	</a:t>
          </a:r>
          <a:r>
            <a:rPr lang="en-US" sz="4000" b="1" i="0" kern="1200" baseline="0" dirty="0"/>
            <a:t>$</a:t>
          </a:r>
          <a:r>
            <a:rPr lang="en-US" sz="4000" b="1" kern="1200" dirty="0"/>
            <a:t>20,658.49</a:t>
          </a:r>
          <a:endParaRPr lang="en-US" sz="4000" kern="1200" dirty="0"/>
        </a:p>
      </dsp:txBody>
      <dsp:txXfrm>
        <a:off x="73964" y="3436529"/>
        <a:ext cx="6480876" cy="1367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3134A-186C-4792-90EA-6340900AE53C}">
      <dsp:nvSpPr>
        <dsp:cNvPr id="0" name=""/>
        <dsp:cNvSpPr/>
      </dsp:nvSpPr>
      <dsp:spPr>
        <a:xfrm>
          <a:off x="0" y="199582"/>
          <a:ext cx="6628804" cy="22297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i="0" kern="1200" baseline="0"/>
            <a:t>RESTRICTED MONTHLY FINANCIAL REPORT</a:t>
          </a:r>
          <a:r>
            <a:rPr lang="en-US" sz="4200" b="0" i="0" kern="1200" baseline="0"/>
            <a:t>	</a:t>
          </a:r>
          <a:endParaRPr lang="en-US" sz="4200" kern="1200"/>
        </a:p>
      </dsp:txBody>
      <dsp:txXfrm>
        <a:off x="108846" y="308428"/>
        <a:ext cx="6411112" cy="2012035"/>
      </dsp:txXfrm>
    </dsp:sp>
    <dsp:sp modelId="{B5ED557C-0750-4F60-91C0-A732EEC355A7}">
      <dsp:nvSpPr>
        <dsp:cNvPr id="0" name=""/>
        <dsp:cNvSpPr/>
      </dsp:nvSpPr>
      <dsp:spPr>
        <a:xfrm>
          <a:off x="0" y="2550270"/>
          <a:ext cx="6628804" cy="2229727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 baseline="0" dirty="0"/>
            <a:t>Balance Forward, February 1, 2024 Income 	$32,043.08	</a:t>
          </a:r>
          <a:endParaRPr lang="en-US" sz="4200" kern="1200" dirty="0"/>
        </a:p>
      </dsp:txBody>
      <dsp:txXfrm>
        <a:off x="108846" y="2659116"/>
        <a:ext cx="6411112" cy="2012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7D5BA-136C-492A-AFC1-12B8177B6D9E}">
      <dsp:nvSpPr>
        <dsp:cNvPr id="0" name=""/>
        <dsp:cNvSpPr/>
      </dsp:nvSpPr>
      <dsp:spPr>
        <a:xfrm>
          <a:off x="0" y="0"/>
          <a:ext cx="9270206" cy="9858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 dirty="0"/>
            <a:t>LESS: Bank Charges </a:t>
          </a:r>
          <a:r>
            <a:rPr lang="en-US" sz="2300" b="0" i="0" kern="1200" baseline="0" dirty="0"/>
            <a:t>	$0.00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 dirty="0"/>
            <a:t>Balance Brought Forward:$32,043.08 	</a:t>
          </a:r>
          <a:endParaRPr lang="en-US" sz="2300" kern="1200" dirty="0"/>
        </a:p>
      </dsp:txBody>
      <dsp:txXfrm>
        <a:off x="28874" y="28874"/>
        <a:ext cx="8206411" cy="928089"/>
      </dsp:txXfrm>
    </dsp:sp>
    <dsp:sp modelId="{8273A72C-66D3-4298-9D13-4C620B523A45}">
      <dsp:nvSpPr>
        <dsp:cNvPr id="0" name=""/>
        <dsp:cNvSpPr/>
      </dsp:nvSpPr>
      <dsp:spPr>
        <a:xfrm>
          <a:off x="817959" y="1150143"/>
          <a:ext cx="9270206" cy="9858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 dirty="0"/>
            <a:t>Expenses/Checks incl. PayPal/</a:t>
          </a:r>
          <a:r>
            <a:rPr lang="en-US" sz="2800" b="0" i="0" kern="1200" baseline="0" dirty="0" err="1"/>
            <a:t>Zelle</a:t>
          </a:r>
          <a:r>
            <a:rPr lang="en-US" sz="2800" b="0" i="0" kern="1200" baseline="0" dirty="0"/>
            <a:t>:  $76.00</a:t>
          </a:r>
          <a:endParaRPr lang="en-US" sz="2800" kern="1200" dirty="0"/>
        </a:p>
      </dsp:txBody>
      <dsp:txXfrm>
        <a:off x="846833" y="1179017"/>
        <a:ext cx="7753704" cy="928089"/>
      </dsp:txXfrm>
    </dsp:sp>
    <dsp:sp modelId="{95015B6E-8ABF-4F9F-9207-07A72519E105}">
      <dsp:nvSpPr>
        <dsp:cNvPr id="0" name=""/>
        <dsp:cNvSpPr/>
      </dsp:nvSpPr>
      <dsp:spPr>
        <a:xfrm>
          <a:off x="1635918" y="2300287"/>
          <a:ext cx="9270206" cy="9858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0" kern="1200" baseline="0" dirty="0"/>
            <a:t>Bank Balance – February 29th, </a:t>
          </a:r>
          <a:r>
            <a:rPr lang="en-US" sz="2400" b="1" kern="1200" dirty="0"/>
            <a:t>2024</a:t>
          </a:r>
          <a:r>
            <a:rPr lang="en-US" sz="2400" b="1" i="0" kern="1200" baseline="0" dirty="0"/>
            <a:t>             $30,643.08</a:t>
          </a:r>
          <a:r>
            <a:rPr lang="en-US" sz="1800" b="0" i="0" kern="1200" baseline="0" dirty="0"/>
            <a:t>		</a:t>
          </a:r>
          <a:endParaRPr lang="en-US" sz="1800" kern="1200" dirty="0"/>
        </a:p>
        <a:p>
          <a:pPr marL="0"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664792" y="2329161"/>
        <a:ext cx="7753704" cy="928089"/>
      </dsp:txXfrm>
    </dsp:sp>
    <dsp:sp modelId="{746E7477-0F60-4F7B-AC26-29048CF9D670}">
      <dsp:nvSpPr>
        <dsp:cNvPr id="0" name=""/>
        <dsp:cNvSpPr/>
      </dsp:nvSpPr>
      <dsp:spPr>
        <a:xfrm>
          <a:off x="8629411" y="747593"/>
          <a:ext cx="640794" cy="640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773590" y="747593"/>
        <a:ext cx="352436" cy="482197"/>
      </dsp:txXfrm>
    </dsp:sp>
    <dsp:sp modelId="{6108B1D6-4411-4AB7-883D-3A6A22832D3C}">
      <dsp:nvSpPr>
        <dsp:cNvPr id="0" name=""/>
        <dsp:cNvSpPr/>
      </dsp:nvSpPr>
      <dsp:spPr>
        <a:xfrm>
          <a:off x="9447371" y="1891164"/>
          <a:ext cx="640794" cy="6407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591550" y="1891164"/>
        <a:ext cx="352436" cy="482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650FC-54B5-466C-8E51-895418934D3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6EC7-B0F7-4C3D-BAE6-2EF53A61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47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43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2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0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7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EBCC-640C-43FC-8E62-5A8CF7F5D12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ADB0D6-E40C-4753-A61F-9FE8A06B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hyperlink" Target="https://pixabay.com/en/dollar-currency-money-us-dollar-72688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hyperlink" Target="https://www.rawpixel.com/image/414366/free-photo-image-african-american-african-african-desc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C778-E7C2-421C-BCA3-50A42497A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mar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TREASURER’S MONTHLY REPORT – UNRESTRICTED AND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ESTRICTED ACCOUNTS </a:t>
            </a:r>
            <a:b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Detroit (MI) Chapter of The Links, Incorporated </a:t>
            </a:r>
            <a:b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FEBRUARY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MONTHLY FINANCIAL REPORT 2024</a:t>
            </a:r>
            <a:endParaRPr lang="en-US" sz="2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63D79-31DA-418C-96BF-6D2E67943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Link Tyra Evans</a:t>
            </a:r>
          </a:p>
          <a:p>
            <a:pPr algn="l"/>
            <a:r>
              <a:rPr lang="en-US" dirty="0"/>
              <a:t>Detroit (MI) Links Chapter Inc.</a:t>
            </a:r>
          </a:p>
        </p:txBody>
      </p:sp>
      <p:sp>
        <p:nvSpPr>
          <p:cNvPr id="44" name="Isosceles Triangle 24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Graphic 21" descr="Document">
            <a:extLst>
              <a:ext uri="{FF2B5EF4-FFF2-40B4-BE49-F238E27FC236}">
                <a16:creationId xmlns:a16="http://schemas.microsoft.com/office/drawing/2014/main" id="{66D86F1F-5C3A-48FB-074E-6B12D00F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27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39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7" name="Group 41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3E12446-E296-496A-B192-38CC1A529E5A}"/>
              </a:ext>
            </a:extLst>
          </p:cNvPr>
          <p:cNvSpPr txBox="1"/>
          <p:nvPr/>
        </p:nvSpPr>
        <p:spPr>
          <a:xfrm>
            <a:off x="677334" y="47659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Restricted Chase account</a:t>
            </a:r>
          </a:p>
        </p:txBody>
      </p:sp>
      <p:sp useBgFill="1">
        <p:nvSpPr>
          <p:cNvPr id="58" name="Rectangle 52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24ED0C27-0259-5DF7-21E8-DF8D0AE90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9742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91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7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/>
              <a:t>Upcoming Financial Obligations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0093" y="1715785"/>
            <a:ext cx="6503292" cy="4325578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0000"/>
                </a:solidFill>
              </a:rPr>
              <a:t>March 15</a:t>
            </a:r>
            <a:r>
              <a:rPr lang="en-US" sz="3600" b="0" i="0" u="none" strike="noStrike" baseline="0" dirty="0">
                <a:solidFill>
                  <a:srgbClr val="FFFFFF"/>
                </a:solidFill>
              </a:rPr>
              <a:t>-Chapter unrestricted and restricted budgets are due to Area Treasurer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0000"/>
                </a:solidFill>
              </a:rPr>
              <a:t>Completed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FFFF"/>
                </a:solidFill>
              </a:rPr>
              <a:t>•   </a:t>
            </a:r>
            <a:r>
              <a:rPr lang="en-US" sz="3600" b="0" i="0" u="none" strike="noStrike" baseline="0" dirty="0">
                <a:solidFill>
                  <a:srgbClr val="FF0000"/>
                </a:solidFill>
              </a:rPr>
              <a:t>April 1</a:t>
            </a:r>
            <a:r>
              <a:rPr lang="en-US" sz="3600" b="0" i="0" u="none" strike="noStrike" baseline="0" dirty="0">
                <a:solidFill>
                  <a:srgbClr val="FFFFFF"/>
                </a:solidFill>
              </a:rPr>
              <a:t> @ 11:59 pm EST Dues are due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600" b="0" i="0" u="none" strike="noStrike" baseline="0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FFFF"/>
                </a:solidFill>
              </a:rPr>
              <a:t>•   </a:t>
            </a:r>
            <a:r>
              <a:rPr lang="en-US" sz="3600" b="0" i="0" u="none" strike="noStrike" baseline="0" dirty="0">
                <a:solidFill>
                  <a:srgbClr val="FF0000"/>
                </a:solidFill>
              </a:rPr>
              <a:t>May 1</a:t>
            </a:r>
            <a:r>
              <a:rPr lang="en-US" sz="3600" b="0" i="0" u="none" strike="noStrike" baseline="0" dirty="0">
                <a:solidFill>
                  <a:srgbClr val="FFFFFF"/>
                </a:solidFill>
              </a:rPr>
              <a:t> @ 11:59 pm EST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FFFF"/>
                </a:solidFill>
              </a:rPr>
              <a:t>Dues are due with a $25.00 late fee, each, for The Links, Incorporated and The Links Foundation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b="0" i="0" u="none" strike="noStrike" baseline="0" dirty="0">
                <a:solidFill>
                  <a:srgbClr val="FF0000"/>
                </a:solidFill>
              </a:rPr>
              <a:t>May 2</a:t>
            </a:r>
            <a:r>
              <a:rPr lang="en-US" sz="3600" b="0" i="0" u="none" strike="noStrike" baseline="0" dirty="0">
                <a:solidFill>
                  <a:srgbClr val="FFFFFF"/>
                </a:solidFill>
              </a:rPr>
              <a:t> -Any individual with unpaid dues are no longer a member of the organization.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600" b="0" i="0" u="none" strike="noStrike" baseline="0" dirty="0">
              <a:solidFill>
                <a:srgbClr val="FFFFFF"/>
              </a:solidFill>
            </a:endParaRPr>
          </a:p>
          <a:p>
            <a:pPr algn="l"/>
            <a:endParaRPr lang="en-US" sz="3600" b="0" i="0" u="none" strike="noStrike" baseline="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3486150" lvl="7" indent="-285750" algn="l"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241FBE94-5658-ED7E-7AE2-92FA2AEE6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7" r="2709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0737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2C7FA7-17AC-3EA3-E503-FABC3DE74B6C}"/>
              </a:ext>
            </a:extLst>
          </p:cNvPr>
          <p:cNvSpPr txBox="1"/>
          <p:nvPr/>
        </p:nvSpPr>
        <p:spPr>
          <a:xfrm>
            <a:off x="263951" y="0"/>
            <a:ext cx="8893988" cy="598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100" b="0" i="0" u="none" strike="noStrike" baseline="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R="0" algn="l"/>
            <a:r>
              <a:rPr lang="en-US" sz="36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National Finance Team’s Priorities</a:t>
            </a:r>
          </a:p>
          <a:p>
            <a:pPr marR="58430"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following 7 workshops will be delivered by the National Finance Team</a:t>
            </a:r>
          </a:p>
          <a:p>
            <a:pPr marL="342900" marR="705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Overview, Transition and Financial Deliverables –August 22, 2023-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 marL="285750" marR="1066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Budgeting and Fundraising –October 2023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endParaRPr lang="en-US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11538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QuickBooks I and II –November 2023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COMPLETED</a:t>
            </a:r>
          </a:p>
          <a:p>
            <a:pPr marL="285750" marR="3514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Electronic Voucher with Approval Process and Online-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</a:t>
            </a:r>
          </a:p>
          <a:p>
            <a:pPr marL="285750" marR="10071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Financial Deliverables Review –February 2024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 marL="285750" marR="7730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Workshop on Dues Processing and Transitioning –March 2024</a:t>
            </a:r>
          </a:p>
          <a:p>
            <a:pPr marL="285750" marR="4519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Finance 101, Transition and Financial Deliverables –June 2024 National Assembly</a:t>
            </a:r>
          </a:p>
          <a:p>
            <a:pPr marR="9980"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1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estion images">
            <a:extLst>
              <a:ext uri="{FF2B5EF4-FFF2-40B4-BE49-F238E27FC236}">
                <a16:creationId xmlns:a16="http://schemas.microsoft.com/office/drawing/2014/main" id="{5A22519C-B98E-4892-8E88-EF38358E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0" y="351249"/>
            <a:ext cx="4263775" cy="52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2393A-A40C-25B4-9D7F-0EC9EF6D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751" y="351249"/>
            <a:ext cx="3760631" cy="18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8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looking at a tablet&#10;&#10;Description automatically generated">
            <a:extLst>
              <a:ext uri="{FF2B5EF4-FFF2-40B4-BE49-F238E27FC236}">
                <a16:creationId xmlns:a16="http://schemas.microsoft.com/office/drawing/2014/main" id="{AFB1FC12-AD02-1CB9-32F1-9B2CCA5F9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3719245" cy="265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stack of two dollar bills&#10;&#10;Description automatically generated">
            <a:extLst>
              <a:ext uri="{FF2B5EF4-FFF2-40B4-BE49-F238E27FC236}">
                <a16:creationId xmlns:a16="http://schemas.microsoft.com/office/drawing/2014/main" id="{78A6D5E6-6B6F-01E7-61CB-E08626417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68739" y="0"/>
            <a:ext cx="3854521" cy="272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73D51-3CD8-4B9A-7AE7-455321A97642}"/>
              </a:ext>
            </a:extLst>
          </p:cNvPr>
          <p:cNvSpPr txBox="1"/>
          <p:nvPr/>
        </p:nvSpPr>
        <p:spPr>
          <a:xfrm>
            <a:off x="647272" y="2845942"/>
            <a:ext cx="8465906" cy="144655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DETROIT CHAPTER HAS ZELLE!!!!!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F36DB-2E83-8C5D-C199-BBC8F325AE43}"/>
              </a:ext>
            </a:extLst>
          </p:cNvPr>
          <p:cNvSpPr txBox="1"/>
          <p:nvPr/>
        </p:nvSpPr>
        <p:spPr>
          <a:xfrm>
            <a:off x="1089061" y="4993240"/>
            <a:ext cx="648299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Detroitlinkszelle@gmail.com</a:t>
            </a:r>
          </a:p>
        </p:txBody>
      </p:sp>
      <p:pic>
        <p:nvPicPr>
          <p:cNvPr id="9" name="Picture 8" descr="High Five Broccoli">
            <a:extLst>
              <a:ext uri="{FF2B5EF4-FFF2-40B4-BE49-F238E27FC236}">
                <a16:creationId xmlns:a16="http://schemas.microsoft.com/office/drawing/2014/main" id="{0F4B89DF-62E4-C50C-2DF6-3C54272BA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44" y="-608094"/>
            <a:ext cx="5357118" cy="41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Unrestricted Chase Banking Account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D8B14E2-AA31-5FBA-C61F-2406C0FD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44384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28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February Deposits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Unrestricted (Ops) Chase Banking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31EAB-55E2-D931-C84E-ADDAEA56F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82" y="1756350"/>
            <a:ext cx="7171041" cy="2522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72B060-18AA-D3C2-17B3-693FFC784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105437"/>
            <a:ext cx="6957663" cy="24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5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78202"/>
            <a:ext cx="10515599" cy="69159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February Expenses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869796"/>
            <a:ext cx="10515599" cy="88655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Unrestricted (Ops) Chase Banking Expenses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EEE144-B7EC-E111-F3E5-E97497E98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06" y="1940812"/>
            <a:ext cx="6843353" cy="13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2DDB5-5891-44A2-A23F-E12499D74804}"/>
              </a:ext>
            </a:extLst>
          </p:cNvPr>
          <p:cNvSpPr txBox="1"/>
          <p:nvPr/>
        </p:nvSpPr>
        <p:spPr>
          <a:xfrm rot="10800000" flipH="1" flipV="1">
            <a:off x="601757" y="1701423"/>
            <a:ext cx="26679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Unrestricted Chase Banking Account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AE1164E0-2881-2974-D104-024B118B4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24934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11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D7B8-CE85-497D-9BE8-5D3726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Restricted Chase Banking Account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2903B136-4EB0-D8F5-2A99-20FB62636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45649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63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1512"/>
            <a:ext cx="10515599" cy="736853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February Deposits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Restricted Chase Banking Deposits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36A60-B188-FD25-2AEE-5B24BC8E6665}"/>
              </a:ext>
            </a:extLst>
          </p:cNvPr>
          <p:cNvSpPr txBox="1"/>
          <p:nvPr/>
        </p:nvSpPr>
        <p:spPr>
          <a:xfrm>
            <a:off x="8530684" y="2936252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91734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2E2-49F7-492D-922F-E56B90629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1512"/>
            <a:ext cx="10515599" cy="736853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February Expenses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F7196-DE69-413D-9509-B71B1FE0F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Restricted Chase Banking Expenses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1579B-12CD-FCB9-9873-D2B80A23D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90" y="2243711"/>
            <a:ext cx="6972904" cy="1036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EC8B0F-28B9-757F-77CD-6E055F50E454}"/>
              </a:ext>
            </a:extLst>
          </p:cNvPr>
          <p:cNvSpPr txBox="1"/>
          <p:nvPr/>
        </p:nvSpPr>
        <p:spPr>
          <a:xfrm>
            <a:off x="7437862" y="2732049"/>
            <a:ext cx="201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HHS- food for BWFE</a:t>
            </a:r>
          </a:p>
        </p:txBody>
      </p:sp>
    </p:spTree>
    <p:extLst>
      <p:ext uri="{BB962C8B-B14F-4D97-AF65-F5344CB8AC3E}">
        <p14:creationId xmlns:p14="http://schemas.microsoft.com/office/powerpoint/2010/main" val="2233825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1064</TotalTime>
  <Words>379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Tw Cen MT</vt:lpstr>
      <vt:lpstr>Wingdings 3</vt:lpstr>
      <vt:lpstr>Facet</vt:lpstr>
      <vt:lpstr>TREASURER’S MONTHLY REPORT – UNRESTRICTED AND RESTRICTED ACCOUNTS  Detroit (MI) Chapter of The Links, Incorporated  FEBRUARY MONTHLY FINANCIAL REPORT 2024</vt:lpstr>
      <vt:lpstr>PowerPoint Presentation</vt:lpstr>
      <vt:lpstr>Unrestricted Chase Banking Account</vt:lpstr>
      <vt:lpstr>February Deposits</vt:lpstr>
      <vt:lpstr>February Expenses</vt:lpstr>
      <vt:lpstr>PowerPoint Presentation</vt:lpstr>
      <vt:lpstr>Restricted Chase Banking Account</vt:lpstr>
      <vt:lpstr>February Deposits</vt:lpstr>
      <vt:lpstr>February Expenses</vt:lpstr>
      <vt:lpstr>PowerPoint Presentation</vt:lpstr>
      <vt:lpstr>Upcoming Financial Obligations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TREASURER’S MONTHLY REPORT – UNRESTRICTED ACCOUNT  Detroit (MI) Chapter of The Links, Incorporated  UNRESTRICTED  MONTHLY FINANCIAL REPORT </dc:title>
  <dc:creator>Tyra Tomlin</dc:creator>
  <cp:lastModifiedBy>Tyra Tomlin</cp:lastModifiedBy>
  <cp:revision>44</cp:revision>
  <dcterms:created xsi:type="dcterms:W3CDTF">2022-09-08T17:14:30Z</dcterms:created>
  <dcterms:modified xsi:type="dcterms:W3CDTF">2024-03-03T18:05:25Z</dcterms:modified>
</cp:coreProperties>
</file>