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81" r:id="rId3"/>
    <p:sldId id="261" r:id="rId4"/>
    <p:sldId id="289" r:id="rId5"/>
    <p:sldId id="257" r:id="rId6"/>
    <p:sldId id="286" r:id="rId7"/>
    <p:sldId id="283" r:id="rId8"/>
    <p:sldId id="291" r:id="rId9"/>
    <p:sldId id="260" r:id="rId10"/>
    <p:sldId id="262" r:id="rId11"/>
    <p:sldId id="288" r:id="rId12"/>
    <p:sldId id="265" r:id="rId13"/>
    <p:sldId id="284" r:id="rId14"/>
    <p:sldId id="263" r:id="rId15"/>
    <p:sldId id="269" r:id="rId16"/>
    <p:sldId id="28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 snapToGrid="0">
      <p:cViewPr varScale="1">
        <p:scale>
          <a:sx n="68" d="100"/>
          <a:sy n="68" d="100"/>
        </p:scale>
        <p:origin x="11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r>
            <a:rPr lang="en-US" b="0" i="0" baseline="0" dirty="0"/>
            <a:t>Balance Forward, April 1, 2024, Income 	$45,896.86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</a:t>
          </a:r>
          <a:r>
            <a:rPr lang="en-US" b="0" i="0" baseline="0" dirty="0" err="1"/>
            <a:t>Zelle</a:t>
          </a:r>
          <a:r>
            <a:rPr lang="en-US" b="0" i="0" baseline="0" dirty="0"/>
            <a:t> –		</a:t>
          </a:r>
          <a:r>
            <a:rPr lang="en-US" b="1" i="0" baseline="0" dirty="0"/>
            <a:t>$4,504.81	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r>
            <a:rPr lang="en-US" b="0" i="0" baseline="0" dirty="0"/>
            <a:t>Total Brought Forward, Income and Interest 	$ 50,401.67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127A6F20-2E8D-4EA0-8C3B-E324B04B88E2}" type="pres">
      <dgm:prSet presAssocID="{92C65916-678B-4217-9618-082877325432}" presName="linear" presStyleCnt="0">
        <dgm:presLayoutVars>
          <dgm:animLvl val="lvl"/>
          <dgm:resizeHandles val="exact"/>
        </dgm:presLayoutVars>
      </dgm:prSet>
      <dgm:spPr/>
    </dgm:pt>
    <dgm:pt modelId="{39BBF031-8CBD-4D14-B784-12208896A002}" type="pres">
      <dgm:prSet presAssocID="{B3BFAF4C-B1C0-43B2-9580-B836716356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C35C62-8909-4627-B245-7778EDC327E5}" type="pres">
      <dgm:prSet presAssocID="{1398CCB3-C68E-44ED-ACF2-8AE191663CA8}" presName="spacer" presStyleCnt="0"/>
      <dgm:spPr/>
    </dgm:pt>
    <dgm:pt modelId="{C2762426-57F6-42DC-AD40-E2926B59183F}" type="pres">
      <dgm:prSet presAssocID="{B28872A3-56EC-47FC-A9DB-59E1FFC366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3F2DA1-9191-4FEB-8F7C-F6E7E22A8530}" type="pres">
      <dgm:prSet presAssocID="{0B920CD3-7E40-4C1E-9ADE-2B817D2D6195}" presName="spacer" presStyleCnt="0"/>
      <dgm:spPr/>
    </dgm:pt>
    <dgm:pt modelId="{7CFD1C14-55E8-4EC1-9E68-34BB4BE4ED5A}" type="pres">
      <dgm:prSet presAssocID="{092A96AA-B358-4EE4-A59F-10FDB337FE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A0BF66-459C-472D-85F3-BFB321A80D87}" type="pres">
      <dgm:prSet presAssocID="{D68E46FD-7E31-4E35-9466-D3DC6FF4D75B}" presName="spacer" presStyleCnt="0"/>
      <dgm:spPr/>
    </dgm:pt>
    <dgm:pt modelId="{CCAF3C02-524F-4A87-B98E-B049388E4704}" type="pres">
      <dgm:prSet presAssocID="{73D56F79-5B49-4570-82EA-BDEF9414E3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874FD3-492B-4F73-BAC0-61FE716608C9}" type="pres">
      <dgm:prSet presAssocID="{C3E9695C-884B-4148-A227-131DB4F7DCD2}" presName="spacer" presStyleCnt="0"/>
      <dgm:spPr/>
    </dgm:pt>
    <dgm:pt modelId="{A8F3E6E0-4AE5-4706-AAD6-DF7A7D621A5D}" type="pres">
      <dgm:prSet presAssocID="{D6CCBE94-1FD1-412D-98F0-3C492829123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2F4B11-72F6-4D4A-BDD1-3B3D839A9421}" type="presOf" srcId="{92C65916-678B-4217-9618-082877325432}" destId="{127A6F20-2E8D-4EA0-8C3B-E324B04B88E2}" srcOrd="0" destOrd="0" presId="urn:microsoft.com/office/officeart/2005/8/layout/vList2"/>
    <dgm:cxn modelId="{8C0D6C24-6123-47CB-B91B-9CE9BB93F1FC}" type="presOf" srcId="{73D56F79-5B49-4570-82EA-BDEF9414E37B}" destId="{CCAF3C02-524F-4A87-B98E-B049388E4704}" srcOrd="0" destOrd="0" presId="urn:microsoft.com/office/officeart/2005/8/layout/vList2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71F2BC89-838E-4D5C-ACC9-FDF9752CA930}" type="presOf" srcId="{B3BFAF4C-B1C0-43B2-9580-B8367163560D}" destId="{39BBF031-8CBD-4D14-B784-12208896A002}" srcOrd="0" destOrd="0" presId="urn:microsoft.com/office/officeart/2005/8/layout/vList2"/>
    <dgm:cxn modelId="{2D6A0796-C213-4597-B7E3-38B82C8CDFE1}" type="presOf" srcId="{D6CCBE94-1FD1-412D-98F0-3C492829123C}" destId="{A8F3E6E0-4AE5-4706-AAD6-DF7A7D621A5D}" srcOrd="0" destOrd="0" presId="urn:microsoft.com/office/officeart/2005/8/layout/vList2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5338C0DE-BC8B-4A10-80CB-8257634A5229}" type="presOf" srcId="{092A96AA-B358-4EE4-A59F-10FDB337FEEB}" destId="{7CFD1C14-55E8-4EC1-9E68-34BB4BE4ED5A}" srcOrd="0" destOrd="0" presId="urn:microsoft.com/office/officeart/2005/8/layout/vList2"/>
    <dgm:cxn modelId="{1CD108E1-7DB5-499E-A4D0-0A26D4BE1031}" type="presOf" srcId="{B28872A3-56EC-47FC-A9DB-59E1FFC366B5}" destId="{C2762426-57F6-42DC-AD40-E2926B59183F}" srcOrd="0" destOrd="0" presId="urn:microsoft.com/office/officeart/2005/8/layout/vList2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BEE64496-3B56-4E25-BCB3-C65CE299E82B}" type="presParOf" srcId="{127A6F20-2E8D-4EA0-8C3B-E324B04B88E2}" destId="{39BBF031-8CBD-4D14-B784-12208896A002}" srcOrd="0" destOrd="0" presId="urn:microsoft.com/office/officeart/2005/8/layout/vList2"/>
    <dgm:cxn modelId="{4F95F4CB-8E07-4EC0-8C81-A624D75E8B2B}" type="presParOf" srcId="{127A6F20-2E8D-4EA0-8C3B-E324B04B88E2}" destId="{B0C35C62-8909-4627-B245-7778EDC327E5}" srcOrd="1" destOrd="0" presId="urn:microsoft.com/office/officeart/2005/8/layout/vList2"/>
    <dgm:cxn modelId="{4707A698-C850-4587-822A-5F5410272BDF}" type="presParOf" srcId="{127A6F20-2E8D-4EA0-8C3B-E324B04B88E2}" destId="{C2762426-57F6-42DC-AD40-E2926B59183F}" srcOrd="2" destOrd="0" presId="urn:microsoft.com/office/officeart/2005/8/layout/vList2"/>
    <dgm:cxn modelId="{9CDD8A40-EEB9-461C-BFD1-0FAFC9268C01}" type="presParOf" srcId="{127A6F20-2E8D-4EA0-8C3B-E324B04B88E2}" destId="{393F2DA1-9191-4FEB-8F7C-F6E7E22A8530}" srcOrd="3" destOrd="0" presId="urn:microsoft.com/office/officeart/2005/8/layout/vList2"/>
    <dgm:cxn modelId="{0D329957-F85F-47F6-853C-C4C773C8E5AB}" type="presParOf" srcId="{127A6F20-2E8D-4EA0-8C3B-E324B04B88E2}" destId="{7CFD1C14-55E8-4EC1-9E68-34BB4BE4ED5A}" srcOrd="4" destOrd="0" presId="urn:microsoft.com/office/officeart/2005/8/layout/vList2"/>
    <dgm:cxn modelId="{46CAC801-91CD-4692-B11E-696A6A37916C}" type="presParOf" srcId="{127A6F20-2E8D-4EA0-8C3B-E324B04B88E2}" destId="{F4A0BF66-459C-472D-85F3-BFB321A80D87}" srcOrd="5" destOrd="0" presId="urn:microsoft.com/office/officeart/2005/8/layout/vList2"/>
    <dgm:cxn modelId="{AF276C10-7B9E-4987-9327-4F23F05653E5}" type="presParOf" srcId="{127A6F20-2E8D-4EA0-8C3B-E324B04B88E2}" destId="{CCAF3C02-524F-4A87-B98E-B049388E4704}" srcOrd="6" destOrd="0" presId="urn:microsoft.com/office/officeart/2005/8/layout/vList2"/>
    <dgm:cxn modelId="{C8DE48FF-1DD0-49F2-B112-F56510A844A2}" type="presParOf" srcId="{127A6F20-2E8D-4EA0-8C3B-E324B04B88E2}" destId="{EB874FD3-492B-4F73-BAC0-61FE716608C9}" srcOrd="7" destOrd="0" presId="urn:microsoft.com/office/officeart/2005/8/layout/vList2"/>
    <dgm:cxn modelId="{99EAADE9-17AF-4DED-98AC-B47D66B39223}" type="presParOf" srcId="{127A6F20-2E8D-4EA0-8C3B-E324B04B88E2}" destId="{A8F3E6E0-4AE5-4706-AAD6-DF7A7D621A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 custT="1"/>
      <dgm:spPr/>
      <dgm:t>
        <a:bodyPr/>
        <a:lstStyle/>
        <a:p>
          <a:r>
            <a:rPr lang="en-US" sz="3400" i="0" baseline="0" dirty="0"/>
            <a:t>BALANCE 	$</a:t>
          </a:r>
          <a:r>
            <a:rPr lang="en-US" sz="2800" i="0" baseline="0" dirty="0"/>
            <a:t>LESS</a:t>
          </a:r>
          <a:r>
            <a:rPr lang="en-US" sz="3400" i="0" baseline="0" dirty="0"/>
            <a:t>: 0         Bank Charges  </a:t>
          </a:r>
          <a:r>
            <a:rPr lang="en-US" sz="3200" i="0" baseline="0" dirty="0"/>
            <a:t> </a:t>
          </a:r>
          <a:r>
            <a:rPr lang="en-US" sz="3400" b="0" i="0" baseline="0" dirty="0"/>
            <a:t>	$50,401.67	</a:t>
          </a:r>
          <a:endParaRPr lang="en-US" sz="3400" dirty="0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 –	$22,877.89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r>
            <a:rPr lang="en-US" i="0" baseline="0" dirty="0"/>
            <a:t>Bank Balance – April 30, </a:t>
          </a:r>
          <a:r>
            <a:rPr lang="en-US" dirty="0"/>
            <a:t>2024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27,523.78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459E021A-2F88-441D-9491-E7E4089513EC}" type="pres">
      <dgm:prSet presAssocID="{C50C2A81-CDE1-4074-A4C5-71A29742063F}" presName="linear" presStyleCnt="0">
        <dgm:presLayoutVars>
          <dgm:animLvl val="lvl"/>
          <dgm:resizeHandles val="exact"/>
        </dgm:presLayoutVars>
      </dgm:prSet>
      <dgm:spPr/>
    </dgm:pt>
    <dgm:pt modelId="{38D07358-5F21-47F9-B9ED-61FFA0B6444E}" type="pres">
      <dgm:prSet presAssocID="{2691AD68-7A7E-4556-9BC6-8DBA51834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18C8F8-E30B-4FC3-B18C-5ED71FE6C17A}" type="pres">
      <dgm:prSet presAssocID="{EF677ADC-58FB-43A8-A16D-C2613ACCC930}" presName="spacer" presStyleCnt="0"/>
      <dgm:spPr/>
    </dgm:pt>
    <dgm:pt modelId="{B490668E-3485-4EE2-A9BF-F91A2E4D6783}" type="pres">
      <dgm:prSet presAssocID="{943A82B7-0754-4864-9479-B7BAE0803D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EF4394-52DE-41F3-AA98-C188EDB6B0A2}" type="pres">
      <dgm:prSet presAssocID="{157386C9-EEF8-43B9-B16D-491054FC6BE9}" presName="spacer" presStyleCnt="0"/>
      <dgm:spPr/>
    </dgm:pt>
    <dgm:pt modelId="{6533A230-FE61-4E1D-A29A-CED29A531E06}" type="pres">
      <dgm:prSet presAssocID="{DC6C90DA-2B69-42DD-A731-C05ED129D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D0D23-CD12-4415-8F9A-A31424C279B7}" type="presOf" srcId="{943A82B7-0754-4864-9479-B7BAE0803DF3}" destId="{B490668E-3485-4EE2-A9BF-F91A2E4D6783}" srcOrd="0" destOrd="0" presId="urn:microsoft.com/office/officeart/2005/8/layout/vList2"/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CE640830-586A-4C5E-8F04-0E476E5D5A48}" type="presOf" srcId="{2691AD68-7A7E-4556-9BC6-8DBA51834672}" destId="{38D07358-5F21-47F9-B9ED-61FFA0B6444E}" srcOrd="0" destOrd="0" presId="urn:microsoft.com/office/officeart/2005/8/layout/vList2"/>
    <dgm:cxn modelId="{DB8B8579-9BC6-41C9-A80E-B49C47D0FA17}" type="presOf" srcId="{C50C2A81-CDE1-4074-A4C5-71A29742063F}" destId="{459E021A-2F88-441D-9491-E7E4089513EC}" srcOrd="0" destOrd="0" presId="urn:microsoft.com/office/officeart/2005/8/layout/vList2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A6C823F7-9BCC-49A6-9F8D-5011C866AF5A}" type="presOf" srcId="{DC6C90DA-2B69-42DD-A731-C05ED129D67C}" destId="{6533A230-FE61-4E1D-A29A-CED29A531E06}" srcOrd="0" destOrd="0" presId="urn:microsoft.com/office/officeart/2005/8/layout/vList2"/>
    <dgm:cxn modelId="{9F0DFCAA-32F0-4B8D-BF98-BF53919C254A}" type="presParOf" srcId="{459E021A-2F88-441D-9491-E7E4089513EC}" destId="{38D07358-5F21-47F9-B9ED-61FFA0B6444E}" srcOrd="0" destOrd="0" presId="urn:microsoft.com/office/officeart/2005/8/layout/vList2"/>
    <dgm:cxn modelId="{96C8FA07-BC7D-468B-9CB5-F88BB91712B1}" type="presParOf" srcId="{459E021A-2F88-441D-9491-E7E4089513EC}" destId="{7E18C8F8-E30B-4FC3-B18C-5ED71FE6C17A}" srcOrd="1" destOrd="0" presId="urn:microsoft.com/office/officeart/2005/8/layout/vList2"/>
    <dgm:cxn modelId="{BB65EF58-60BC-4FA0-BCF4-183D8B99F32F}" type="presParOf" srcId="{459E021A-2F88-441D-9491-E7E4089513EC}" destId="{B490668E-3485-4EE2-A9BF-F91A2E4D6783}" srcOrd="2" destOrd="0" presId="urn:microsoft.com/office/officeart/2005/8/layout/vList2"/>
    <dgm:cxn modelId="{27C9995B-6A95-4A5A-9114-D84AA80DB686}" type="presParOf" srcId="{459E021A-2F88-441D-9491-E7E4089513EC}" destId="{0CEF4394-52DE-41F3-AA98-C188EDB6B0A2}" srcOrd="3" destOrd="0" presId="urn:microsoft.com/office/officeart/2005/8/layout/vList2"/>
    <dgm:cxn modelId="{5ABE90BB-1AE8-4F7E-897A-436955344136}" type="presParOf" srcId="{459E021A-2F88-441D-9491-E7E4089513EC}" destId="{6533A230-FE61-4E1D-A29A-CED29A531E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r>
            <a:rPr lang="en-US" b="0" i="0" baseline="0" dirty="0"/>
            <a:t>Balance Forward, April 1, 2024 Income 	$23,338.61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FF0F7241-A2A8-418F-9B12-74FAC45EFC26}" type="pres">
      <dgm:prSet presAssocID="{15FC6947-CC7A-4F90-AC65-F7BE367AD94F}" presName="linear" presStyleCnt="0">
        <dgm:presLayoutVars>
          <dgm:animLvl val="lvl"/>
          <dgm:resizeHandles val="exact"/>
        </dgm:presLayoutVars>
      </dgm:prSet>
      <dgm:spPr/>
    </dgm:pt>
    <dgm:pt modelId="{DC03134A-186C-4792-90EA-6340900AE53C}" type="pres">
      <dgm:prSet presAssocID="{CC0C2A68-58C8-4B76-9C21-09812C7D04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CBEE0A-D9B3-4E9A-8952-39EC15A613FE}" type="pres">
      <dgm:prSet presAssocID="{A0F7DA16-7A90-4A48-95A7-73E7342D0638}" presName="spacer" presStyleCnt="0"/>
      <dgm:spPr/>
    </dgm:pt>
    <dgm:pt modelId="{B5ED557C-0750-4F60-91C0-A732EEC355A7}" type="pres">
      <dgm:prSet presAssocID="{CB1E93CC-83B9-48B1-AB61-9593A67183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C79939-A17D-4A69-B7B8-036EE88C6E60}" type="presOf" srcId="{15FC6947-CC7A-4F90-AC65-F7BE367AD94F}" destId="{FF0F7241-A2A8-418F-9B12-74FAC45EFC26}" srcOrd="0" destOrd="0" presId="urn:microsoft.com/office/officeart/2005/8/layout/vList2"/>
    <dgm:cxn modelId="{A429BF90-810E-4B3A-B712-2FAEAE26EF02}" type="presOf" srcId="{CC0C2A68-58C8-4B76-9C21-09812C7D04EE}" destId="{DC03134A-186C-4792-90EA-6340900AE53C}" srcOrd="0" destOrd="0" presId="urn:microsoft.com/office/officeart/2005/8/layout/vList2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99B950AD-50BF-4514-A09A-05BEA2D97EE3}" type="presOf" srcId="{CB1E93CC-83B9-48B1-AB61-9593A67183C6}" destId="{B5ED557C-0750-4F60-91C0-A732EEC355A7}" srcOrd="0" destOrd="0" presId="urn:microsoft.com/office/officeart/2005/8/layout/vList2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CBCBE2D4-2CFD-4E5B-BB1C-A71635735A09}" type="presParOf" srcId="{FF0F7241-A2A8-418F-9B12-74FAC45EFC26}" destId="{DC03134A-186C-4792-90EA-6340900AE53C}" srcOrd="0" destOrd="0" presId="urn:microsoft.com/office/officeart/2005/8/layout/vList2"/>
    <dgm:cxn modelId="{F6860806-9DC3-4BE1-82D3-3BCC1C2CAB67}" type="presParOf" srcId="{FF0F7241-A2A8-418F-9B12-74FAC45EFC26}" destId="{73CBEE0A-D9B3-4E9A-8952-39EC15A613FE}" srcOrd="1" destOrd="0" presId="urn:microsoft.com/office/officeart/2005/8/layout/vList2"/>
    <dgm:cxn modelId="{B6E74063-B7C0-48E5-B38C-A2B81189EED2}" type="presParOf" srcId="{FF0F7241-A2A8-418F-9B12-74FAC45EFC26}" destId="{B5ED557C-0750-4F60-91C0-A732EEC355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r>
            <a:rPr lang="en-US" b="1" i="0" baseline="0" dirty="0"/>
            <a:t>LESS: Bank Charges </a:t>
          </a:r>
          <a:r>
            <a:rPr lang="en-US" b="0" i="0" baseline="0" dirty="0"/>
            <a:t>	$0.00</a:t>
          </a:r>
        </a:p>
        <a:p>
          <a:r>
            <a:rPr lang="en-US" b="0" i="0" baseline="0" dirty="0"/>
            <a:t>Deposit of $0.00 </a:t>
          </a:r>
        </a:p>
        <a:p>
          <a:r>
            <a:rPr lang="en-US" b="0" i="0" baseline="0" dirty="0"/>
            <a:t>Balance Brought Forward:$23,338.61 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/>
            <a:t>Bank Balance – April 30th, </a:t>
          </a:r>
          <a:r>
            <a:rPr lang="en-US" sz="2400" b="1" dirty="0"/>
            <a:t>2024</a:t>
          </a:r>
          <a:r>
            <a:rPr lang="en-US" sz="2400" b="1" i="0" baseline="0" dirty="0"/>
            <a:t>             $18,309.61</a:t>
          </a:r>
          <a:r>
            <a:rPr lang="en-US" sz="1800" b="0" i="0" baseline="0" dirty="0"/>
            <a:t>		</a:t>
          </a:r>
          <a:endParaRPr lang="en-US" sz="1800" dirty="0"/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 custT="1"/>
      <dgm:spPr/>
      <dgm:t>
        <a:bodyPr/>
        <a:lstStyle/>
        <a:p>
          <a:r>
            <a:rPr lang="en-US" sz="2800" b="0" i="0" baseline="0" dirty="0"/>
            <a:t>Expenses/Checks incl. PayPal/</a:t>
          </a:r>
          <a:r>
            <a:rPr lang="en-US" sz="2800" b="0" i="0" baseline="0" dirty="0" err="1"/>
            <a:t>Zelle</a:t>
          </a:r>
          <a:r>
            <a:rPr lang="en-US" sz="2800" b="0" i="0" baseline="0" dirty="0"/>
            <a:t>:  $5,029</a:t>
          </a:r>
          <a:endParaRPr lang="en-US" sz="2800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FD06CCA1-3293-42B7-B0E4-AEA49482A464}" type="pres">
      <dgm:prSet presAssocID="{04D9A3DD-C322-40B1-A110-A30D823168D8}" presName="outerComposite" presStyleCnt="0">
        <dgm:presLayoutVars>
          <dgm:chMax val="5"/>
          <dgm:dir/>
          <dgm:resizeHandles val="exact"/>
        </dgm:presLayoutVars>
      </dgm:prSet>
      <dgm:spPr/>
    </dgm:pt>
    <dgm:pt modelId="{9A0134A7-5126-4A48-AA04-68757C3FC277}" type="pres">
      <dgm:prSet presAssocID="{04D9A3DD-C322-40B1-A110-A30D823168D8}" presName="dummyMaxCanvas" presStyleCnt="0">
        <dgm:presLayoutVars/>
      </dgm:prSet>
      <dgm:spPr/>
    </dgm:pt>
    <dgm:pt modelId="{5A87D5BA-136C-492A-AFC1-12B8177B6D9E}" type="pres">
      <dgm:prSet presAssocID="{04D9A3DD-C322-40B1-A110-A30D823168D8}" presName="ThreeNodes_1" presStyleLbl="node1" presStyleIdx="0" presStyleCnt="3">
        <dgm:presLayoutVars>
          <dgm:bulletEnabled val="1"/>
        </dgm:presLayoutVars>
      </dgm:prSet>
      <dgm:spPr/>
    </dgm:pt>
    <dgm:pt modelId="{8273A72C-66D3-4298-9D13-4C620B523A45}" type="pres">
      <dgm:prSet presAssocID="{04D9A3DD-C322-40B1-A110-A30D823168D8}" presName="ThreeNodes_2" presStyleLbl="node1" presStyleIdx="1" presStyleCnt="3">
        <dgm:presLayoutVars>
          <dgm:bulletEnabled val="1"/>
        </dgm:presLayoutVars>
      </dgm:prSet>
      <dgm:spPr/>
    </dgm:pt>
    <dgm:pt modelId="{95015B6E-8ABF-4F9F-9207-07A72519E105}" type="pres">
      <dgm:prSet presAssocID="{04D9A3DD-C322-40B1-A110-A30D823168D8}" presName="ThreeNodes_3" presStyleLbl="node1" presStyleIdx="2" presStyleCnt="3">
        <dgm:presLayoutVars>
          <dgm:bulletEnabled val="1"/>
        </dgm:presLayoutVars>
      </dgm:prSet>
      <dgm:spPr/>
    </dgm:pt>
    <dgm:pt modelId="{746E7477-0F60-4F7B-AC26-29048CF9D670}" type="pres">
      <dgm:prSet presAssocID="{04D9A3DD-C322-40B1-A110-A30D823168D8}" presName="ThreeConn_1-2" presStyleLbl="fgAccFollowNode1" presStyleIdx="0" presStyleCnt="2">
        <dgm:presLayoutVars>
          <dgm:bulletEnabled val="1"/>
        </dgm:presLayoutVars>
      </dgm:prSet>
      <dgm:spPr/>
    </dgm:pt>
    <dgm:pt modelId="{6108B1D6-4411-4AB7-883D-3A6A22832D3C}" type="pres">
      <dgm:prSet presAssocID="{04D9A3DD-C322-40B1-A110-A30D823168D8}" presName="ThreeConn_2-3" presStyleLbl="fgAccFollowNode1" presStyleIdx="1" presStyleCnt="2">
        <dgm:presLayoutVars>
          <dgm:bulletEnabled val="1"/>
        </dgm:presLayoutVars>
      </dgm:prSet>
      <dgm:spPr/>
    </dgm:pt>
    <dgm:pt modelId="{EA873C51-86CA-411A-A3B8-CD2902AE9670}" type="pres">
      <dgm:prSet presAssocID="{04D9A3DD-C322-40B1-A110-A30D823168D8}" presName="ThreeNodes_1_text" presStyleLbl="node1" presStyleIdx="2" presStyleCnt="3">
        <dgm:presLayoutVars>
          <dgm:bulletEnabled val="1"/>
        </dgm:presLayoutVars>
      </dgm:prSet>
      <dgm:spPr/>
    </dgm:pt>
    <dgm:pt modelId="{3A6234D2-8F01-4068-9981-D05737EDBC74}" type="pres">
      <dgm:prSet presAssocID="{04D9A3DD-C322-40B1-A110-A30D823168D8}" presName="ThreeNodes_2_text" presStyleLbl="node1" presStyleIdx="2" presStyleCnt="3">
        <dgm:presLayoutVars>
          <dgm:bulletEnabled val="1"/>
        </dgm:presLayoutVars>
      </dgm:prSet>
      <dgm:spPr/>
    </dgm:pt>
    <dgm:pt modelId="{CFB3D80C-4053-4A61-B62D-627862E0F708}" type="pres">
      <dgm:prSet presAssocID="{04D9A3DD-C322-40B1-A110-A30D823168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4270325-609C-4823-A40A-65228444DA92}" type="presOf" srcId="{6891C3F1-78DC-4D95-A395-774B42416687}" destId="{5A87D5BA-136C-492A-AFC1-12B8177B6D9E}" srcOrd="0" destOrd="0" presId="urn:microsoft.com/office/officeart/2005/8/layout/vProcess5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77F1406A-9ADE-4CC3-987E-34E4FD68672B}" type="presOf" srcId="{35C77665-F312-444C-83BA-A01A9789D115}" destId="{3A6234D2-8F01-4068-9981-D05737EDBC74}" srcOrd="1" destOrd="0" presId="urn:microsoft.com/office/officeart/2005/8/layout/vProcess5"/>
    <dgm:cxn modelId="{2A1FE36B-CE82-425D-BF25-D8A46938D5F1}" type="presOf" srcId="{653387AB-AAC6-433E-8665-387D2E172BE4}" destId="{6108B1D6-4411-4AB7-883D-3A6A22832D3C}" srcOrd="0" destOrd="0" presId="urn:microsoft.com/office/officeart/2005/8/layout/vProcess5"/>
    <dgm:cxn modelId="{DDD29E72-E2E2-403F-8791-C76DEE29A547}" type="presOf" srcId="{2F308C9D-E91A-4DE6-9411-BAFCDC5C425C}" destId="{CFB3D80C-4053-4A61-B62D-627862E0F708}" srcOrd="1" destOrd="0" presId="urn:microsoft.com/office/officeart/2005/8/layout/vProcess5"/>
    <dgm:cxn modelId="{2E460054-D848-4F93-9465-1802223805B4}" srcId="{04D9A3DD-C322-40B1-A110-A30D823168D8}" destId="{35C77665-F312-444C-83BA-A01A9789D115}" srcOrd="1" destOrd="0" parTransId="{992C26EC-A334-4C24-81BF-CDF62F66F915}" sibTransId="{653387AB-AAC6-433E-8665-387D2E172BE4}"/>
    <dgm:cxn modelId="{D030BC59-2E57-4207-A45E-86F9106D24CE}" type="presOf" srcId="{35C77665-F312-444C-83BA-A01A9789D115}" destId="{8273A72C-66D3-4298-9D13-4C620B523A45}" srcOrd="0" destOrd="0" presId="urn:microsoft.com/office/officeart/2005/8/layout/vProcess5"/>
    <dgm:cxn modelId="{E7A656BB-B7C5-4DA9-BAC2-C61FE0CD2B56}" type="presOf" srcId="{2F308C9D-E91A-4DE6-9411-BAFCDC5C425C}" destId="{95015B6E-8ABF-4F9F-9207-07A72519E105}" srcOrd="0" destOrd="0" presId="urn:microsoft.com/office/officeart/2005/8/layout/vProcess5"/>
    <dgm:cxn modelId="{8D0B22CD-AD5A-44E5-9899-280A2EA8360D}" type="presOf" srcId="{04D9A3DD-C322-40B1-A110-A30D823168D8}" destId="{FD06CCA1-3293-42B7-B0E4-AEA49482A464}" srcOrd="0" destOrd="0" presId="urn:microsoft.com/office/officeart/2005/8/layout/vProcess5"/>
    <dgm:cxn modelId="{C5D83CE1-9171-4D3B-A061-6F5FF20BF428}" type="presOf" srcId="{6891C3F1-78DC-4D95-A395-774B42416687}" destId="{EA873C51-86CA-411A-A3B8-CD2902AE9670}" srcOrd="1" destOrd="0" presId="urn:microsoft.com/office/officeart/2005/8/layout/vProcess5"/>
    <dgm:cxn modelId="{094278F1-B9A8-49E3-A1F8-C9BE8589B744}" type="presOf" srcId="{4DFDF62E-C253-4C04-838A-FAF0A001632A}" destId="{746E7477-0F60-4F7B-AC26-29048CF9D670}" srcOrd="0" destOrd="0" presId="urn:microsoft.com/office/officeart/2005/8/layout/vProcess5"/>
    <dgm:cxn modelId="{A71147E6-0A94-4578-A02A-9147C223BABA}" type="presParOf" srcId="{FD06CCA1-3293-42B7-B0E4-AEA49482A464}" destId="{9A0134A7-5126-4A48-AA04-68757C3FC277}" srcOrd="0" destOrd="0" presId="urn:microsoft.com/office/officeart/2005/8/layout/vProcess5"/>
    <dgm:cxn modelId="{612D61D0-7C5D-4B9F-A2D1-C2A0CAFA0D50}" type="presParOf" srcId="{FD06CCA1-3293-42B7-B0E4-AEA49482A464}" destId="{5A87D5BA-136C-492A-AFC1-12B8177B6D9E}" srcOrd="1" destOrd="0" presId="urn:microsoft.com/office/officeart/2005/8/layout/vProcess5"/>
    <dgm:cxn modelId="{DEA00865-5199-4E68-8A26-5E217CAF6141}" type="presParOf" srcId="{FD06CCA1-3293-42B7-B0E4-AEA49482A464}" destId="{8273A72C-66D3-4298-9D13-4C620B523A45}" srcOrd="2" destOrd="0" presId="urn:microsoft.com/office/officeart/2005/8/layout/vProcess5"/>
    <dgm:cxn modelId="{32642F96-3798-40A0-9BD7-F77C575B2A6A}" type="presParOf" srcId="{FD06CCA1-3293-42B7-B0E4-AEA49482A464}" destId="{95015B6E-8ABF-4F9F-9207-07A72519E105}" srcOrd="3" destOrd="0" presId="urn:microsoft.com/office/officeart/2005/8/layout/vProcess5"/>
    <dgm:cxn modelId="{AB244BE3-E3B2-4BEA-B064-41D158E250D3}" type="presParOf" srcId="{FD06CCA1-3293-42B7-B0E4-AEA49482A464}" destId="{746E7477-0F60-4F7B-AC26-29048CF9D670}" srcOrd="4" destOrd="0" presId="urn:microsoft.com/office/officeart/2005/8/layout/vProcess5"/>
    <dgm:cxn modelId="{FA7AA026-5502-4A65-A44A-C2E29F00EB39}" type="presParOf" srcId="{FD06CCA1-3293-42B7-B0E4-AEA49482A464}" destId="{6108B1D6-4411-4AB7-883D-3A6A22832D3C}" srcOrd="5" destOrd="0" presId="urn:microsoft.com/office/officeart/2005/8/layout/vProcess5"/>
    <dgm:cxn modelId="{3E8DD868-B3A3-47A5-A86E-B5EB9A51E9E1}" type="presParOf" srcId="{FD06CCA1-3293-42B7-B0E4-AEA49482A464}" destId="{EA873C51-86CA-411A-A3B8-CD2902AE9670}" srcOrd="6" destOrd="0" presId="urn:microsoft.com/office/officeart/2005/8/layout/vProcess5"/>
    <dgm:cxn modelId="{00C873E8-E54B-42F3-9466-4391633CE8B0}" type="presParOf" srcId="{FD06CCA1-3293-42B7-B0E4-AEA49482A464}" destId="{3A6234D2-8F01-4068-9981-D05737EDBC74}" srcOrd="7" destOrd="0" presId="urn:microsoft.com/office/officeart/2005/8/layout/vProcess5"/>
    <dgm:cxn modelId="{98B65C39-A022-4406-A3CB-2D7CC5EA6905}" type="presParOf" srcId="{FD06CCA1-3293-42B7-B0E4-AEA49482A464}" destId="{CFB3D80C-4053-4A61-B62D-627862E0F7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F031-8CBD-4D14-B784-12208896A002}">
      <dsp:nvSpPr>
        <dsp:cNvPr id="0" name=""/>
        <dsp:cNvSpPr/>
      </dsp:nvSpPr>
      <dsp:spPr>
        <a:xfrm>
          <a:off x="0" y="7005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OPERATIONS CHECKING ACCOUNTING </a:t>
          </a:r>
          <a:r>
            <a:rPr lang="en-US" sz="2400" b="0" i="0" kern="1200" baseline="0"/>
            <a:t>	</a:t>
          </a:r>
          <a:endParaRPr lang="en-US" sz="2400" kern="1200"/>
        </a:p>
      </dsp:txBody>
      <dsp:txXfrm>
        <a:off x="44549" y="114599"/>
        <a:ext cx="6539706" cy="823502"/>
      </dsp:txXfrm>
    </dsp:sp>
    <dsp:sp modelId="{C2762426-57F6-42DC-AD40-E2926B59183F}">
      <dsp:nvSpPr>
        <dsp:cNvPr id="0" name=""/>
        <dsp:cNvSpPr/>
      </dsp:nvSpPr>
      <dsp:spPr>
        <a:xfrm>
          <a:off x="0" y="105177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Balance Forward, April 1, 2024, Income 	$45,896.86	</a:t>
          </a:r>
          <a:endParaRPr lang="en-US" sz="2400" kern="1200" dirty="0"/>
        </a:p>
      </dsp:txBody>
      <dsp:txXfrm>
        <a:off x="44549" y="1096319"/>
        <a:ext cx="6539706" cy="823502"/>
      </dsp:txXfrm>
    </dsp:sp>
    <dsp:sp modelId="{7CFD1C14-55E8-4EC1-9E68-34BB4BE4ED5A}">
      <dsp:nvSpPr>
        <dsp:cNvPr id="0" name=""/>
        <dsp:cNvSpPr/>
      </dsp:nvSpPr>
      <dsp:spPr>
        <a:xfrm>
          <a:off x="0" y="203349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Deposit/Credits via </a:t>
          </a:r>
          <a:r>
            <a:rPr lang="en-US" sz="2400" b="0" i="0" kern="1200" baseline="0" dirty="0" err="1"/>
            <a:t>Paypal</a:t>
          </a:r>
          <a:r>
            <a:rPr lang="en-US" sz="2400" b="0" i="0" kern="1200" baseline="0" dirty="0"/>
            <a:t>/</a:t>
          </a:r>
          <a:r>
            <a:rPr lang="en-US" sz="2400" b="0" i="0" kern="1200" baseline="0" dirty="0" err="1"/>
            <a:t>Zelle</a:t>
          </a:r>
          <a:r>
            <a:rPr lang="en-US" sz="2400" b="0" i="0" kern="1200" baseline="0" dirty="0"/>
            <a:t> –		</a:t>
          </a:r>
          <a:r>
            <a:rPr lang="en-US" sz="2400" b="1" i="0" kern="1200" baseline="0" dirty="0"/>
            <a:t>$4,504.81	</a:t>
          </a:r>
          <a:endParaRPr lang="en-US" sz="2400" kern="1200" dirty="0"/>
        </a:p>
      </dsp:txBody>
      <dsp:txXfrm>
        <a:off x="44549" y="2078039"/>
        <a:ext cx="6539706" cy="823502"/>
      </dsp:txXfrm>
    </dsp:sp>
    <dsp:sp modelId="{CCAF3C02-524F-4A87-B98E-B049388E4704}">
      <dsp:nvSpPr>
        <dsp:cNvPr id="0" name=""/>
        <dsp:cNvSpPr/>
      </dsp:nvSpPr>
      <dsp:spPr>
        <a:xfrm>
          <a:off x="0" y="301521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Income and Interest $0.00	</a:t>
          </a:r>
          <a:endParaRPr lang="en-US" sz="2400" kern="1200" dirty="0"/>
        </a:p>
      </dsp:txBody>
      <dsp:txXfrm>
        <a:off x="44549" y="3059759"/>
        <a:ext cx="6539706" cy="823502"/>
      </dsp:txXfrm>
    </dsp:sp>
    <dsp:sp modelId="{A8F3E6E0-4AE5-4706-AAD6-DF7A7D621A5D}">
      <dsp:nvSpPr>
        <dsp:cNvPr id="0" name=""/>
        <dsp:cNvSpPr/>
      </dsp:nvSpPr>
      <dsp:spPr>
        <a:xfrm>
          <a:off x="0" y="399693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Brought Forward, Income and Interest 	$ 50,401.67	</a:t>
          </a:r>
          <a:endParaRPr lang="en-US" sz="2400" kern="1200" dirty="0"/>
        </a:p>
      </dsp:txBody>
      <dsp:txXfrm>
        <a:off x="44549" y="4041479"/>
        <a:ext cx="6539706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7358-5F21-47F9-B9ED-61FFA0B6444E}">
      <dsp:nvSpPr>
        <dsp:cNvPr id="0" name=""/>
        <dsp:cNvSpPr/>
      </dsp:nvSpPr>
      <dsp:spPr>
        <a:xfrm>
          <a:off x="0" y="10186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0" kern="1200" baseline="0" dirty="0"/>
            <a:t>BALANCE 	$</a:t>
          </a:r>
          <a:r>
            <a:rPr lang="en-US" sz="2800" i="0" kern="1200" baseline="0" dirty="0"/>
            <a:t>LESS</a:t>
          </a:r>
          <a:r>
            <a:rPr lang="en-US" sz="3400" i="0" kern="1200" baseline="0" dirty="0"/>
            <a:t>: 0         Bank Charges  </a:t>
          </a:r>
          <a:r>
            <a:rPr lang="en-US" sz="3200" i="0" kern="1200" baseline="0" dirty="0"/>
            <a:t> </a:t>
          </a:r>
          <a:r>
            <a:rPr lang="en-US" sz="3400" b="0" i="0" kern="1200" baseline="0" dirty="0"/>
            <a:t>	$50,401.67	</a:t>
          </a:r>
          <a:endParaRPr lang="en-US" sz="3400" kern="1200" dirty="0"/>
        </a:p>
      </dsp:txBody>
      <dsp:txXfrm>
        <a:off x="73964" y="175829"/>
        <a:ext cx="6480876" cy="1367222"/>
      </dsp:txXfrm>
    </dsp:sp>
    <dsp:sp modelId="{B490668E-3485-4EE2-A9BF-F91A2E4D6783}">
      <dsp:nvSpPr>
        <dsp:cNvPr id="0" name=""/>
        <dsp:cNvSpPr/>
      </dsp:nvSpPr>
      <dsp:spPr>
        <a:xfrm>
          <a:off x="0" y="173221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baseline="0" dirty="0"/>
            <a:t>Expenses/Checks incl. PayPal/</a:t>
          </a:r>
          <a:r>
            <a:rPr lang="en-US" sz="4000" b="0" i="0" kern="1200" baseline="0" dirty="0" err="1"/>
            <a:t>Zelle</a:t>
          </a:r>
          <a:r>
            <a:rPr lang="en-US" sz="4000" b="0" i="0" kern="1200" baseline="0" dirty="0"/>
            <a:t> –	$22,877.89</a:t>
          </a:r>
          <a:endParaRPr lang="en-US" sz="4000" kern="1200" dirty="0"/>
        </a:p>
      </dsp:txBody>
      <dsp:txXfrm>
        <a:off x="73964" y="1806179"/>
        <a:ext cx="6480876" cy="1367222"/>
      </dsp:txXfrm>
    </dsp:sp>
    <dsp:sp modelId="{6533A230-FE61-4E1D-A29A-CED29A531E06}">
      <dsp:nvSpPr>
        <dsp:cNvPr id="0" name=""/>
        <dsp:cNvSpPr/>
      </dsp:nvSpPr>
      <dsp:spPr>
        <a:xfrm>
          <a:off x="0" y="336256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0" kern="1200" baseline="0" dirty="0"/>
            <a:t>Bank Balance – April 30, </a:t>
          </a:r>
          <a:r>
            <a:rPr lang="en-US" sz="4000" kern="1200" dirty="0"/>
            <a:t>2024</a:t>
          </a:r>
          <a:r>
            <a:rPr lang="en-US" sz="4000" i="0" kern="1200" baseline="0" dirty="0"/>
            <a:t> </a:t>
          </a:r>
          <a:r>
            <a:rPr lang="en-US" sz="4000" b="0" i="0" kern="1200" baseline="0" dirty="0"/>
            <a:t>	</a:t>
          </a:r>
          <a:r>
            <a:rPr lang="en-US" sz="4000" b="1" i="0" kern="1200" baseline="0" dirty="0"/>
            <a:t>$</a:t>
          </a:r>
          <a:r>
            <a:rPr lang="en-US" sz="4000" b="1" kern="1200" dirty="0"/>
            <a:t>27,523.78</a:t>
          </a:r>
          <a:endParaRPr lang="en-US" sz="4000" kern="1200" dirty="0"/>
        </a:p>
      </dsp:txBody>
      <dsp:txXfrm>
        <a:off x="73964" y="3436529"/>
        <a:ext cx="6480876" cy="1367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3134A-186C-4792-90EA-6340900AE53C}">
      <dsp:nvSpPr>
        <dsp:cNvPr id="0" name=""/>
        <dsp:cNvSpPr/>
      </dsp:nvSpPr>
      <dsp:spPr>
        <a:xfrm>
          <a:off x="0" y="35996"/>
          <a:ext cx="6628804" cy="23889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0" kern="1200" baseline="0"/>
            <a:t>RESTRICTED MONTHLY FINANCIAL REPORT</a:t>
          </a:r>
          <a:r>
            <a:rPr lang="en-US" sz="4500" b="0" i="0" kern="1200" baseline="0"/>
            <a:t>	</a:t>
          </a:r>
          <a:endParaRPr lang="en-US" sz="4500" kern="1200"/>
        </a:p>
      </dsp:txBody>
      <dsp:txXfrm>
        <a:off x="116621" y="152617"/>
        <a:ext cx="6395562" cy="2155751"/>
      </dsp:txXfrm>
    </dsp:sp>
    <dsp:sp modelId="{B5ED557C-0750-4F60-91C0-A732EEC355A7}">
      <dsp:nvSpPr>
        <dsp:cNvPr id="0" name=""/>
        <dsp:cNvSpPr/>
      </dsp:nvSpPr>
      <dsp:spPr>
        <a:xfrm>
          <a:off x="0" y="2554590"/>
          <a:ext cx="6628804" cy="2388993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baseline="0" dirty="0"/>
            <a:t>Balance Forward, April 1, 2024 Income 	$23,338.61	</a:t>
          </a:r>
          <a:endParaRPr lang="en-US" sz="4500" kern="1200" dirty="0"/>
        </a:p>
      </dsp:txBody>
      <dsp:txXfrm>
        <a:off x="116621" y="2671211"/>
        <a:ext cx="6395562" cy="2155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D5BA-136C-492A-AFC1-12B8177B6D9E}">
      <dsp:nvSpPr>
        <dsp:cNvPr id="0" name=""/>
        <dsp:cNvSpPr/>
      </dsp:nvSpPr>
      <dsp:spPr>
        <a:xfrm>
          <a:off x="0" y="0"/>
          <a:ext cx="9270206" cy="985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LESS: Bank Charges </a:t>
          </a:r>
          <a:r>
            <a:rPr lang="en-US" sz="1600" b="0" i="0" kern="1200" baseline="0" dirty="0"/>
            <a:t>	$0.00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Deposit of $0.00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Balance Brought Forward:$23,338.61 	</a:t>
          </a:r>
          <a:endParaRPr lang="en-US" sz="1600" kern="1200" dirty="0"/>
        </a:p>
      </dsp:txBody>
      <dsp:txXfrm>
        <a:off x="28874" y="28874"/>
        <a:ext cx="8206411" cy="928089"/>
      </dsp:txXfrm>
    </dsp:sp>
    <dsp:sp modelId="{8273A72C-66D3-4298-9D13-4C620B523A45}">
      <dsp:nvSpPr>
        <dsp:cNvPr id="0" name=""/>
        <dsp:cNvSpPr/>
      </dsp:nvSpPr>
      <dsp:spPr>
        <a:xfrm>
          <a:off x="817959" y="1150143"/>
          <a:ext cx="9270206" cy="985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/>
            <a:t>Expenses/Checks incl. PayPal/</a:t>
          </a:r>
          <a:r>
            <a:rPr lang="en-US" sz="2800" b="0" i="0" kern="1200" baseline="0" dirty="0" err="1"/>
            <a:t>Zelle</a:t>
          </a:r>
          <a:r>
            <a:rPr lang="en-US" sz="2800" b="0" i="0" kern="1200" baseline="0" dirty="0"/>
            <a:t>:  $5,029</a:t>
          </a:r>
          <a:endParaRPr lang="en-US" sz="2800" kern="1200" dirty="0"/>
        </a:p>
      </dsp:txBody>
      <dsp:txXfrm>
        <a:off x="846833" y="1179017"/>
        <a:ext cx="7753704" cy="928089"/>
      </dsp:txXfrm>
    </dsp:sp>
    <dsp:sp modelId="{95015B6E-8ABF-4F9F-9207-07A72519E105}">
      <dsp:nvSpPr>
        <dsp:cNvPr id="0" name=""/>
        <dsp:cNvSpPr/>
      </dsp:nvSpPr>
      <dsp:spPr>
        <a:xfrm>
          <a:off x="1635918" y="2300287"/>
          <a:ext cx="9270206" cy="985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kern="1200" baseline="0" dirty="0"/>
            <a:t>Bank Balance – April 30th, </a:t>
          </a:r>
          <a:r>
            <a:rPr lang="en-US" sz="2400" b="1" kern="1200" dirty="0"/>
            <a:t>2024</a:t>
          </a:r>
          <a:r>
            <a:rPr lang="en-US" sz="2400" b="1" i="0" kern="1200" baseline="0" dirty="0"/>
            <a:t>             $18,309.61</a:t>
          </a:r>
          <a:r>
            <a:rPr lang="en-US" sz="1800" b="0" i="0" kern="1200" baseline="0" dirty="0"/>
            <a:t>		</a:t>
          </a:r>
          <a:endParaRPr lang="en-US" sz="1800" kern="1200" dirty="0"/>
        </a:p>
        <a:p>
          <a:pPr marL="0"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64792" y="2329161"/>
        <a:ext cx="7753704" cy="928089"/>
      </dsp:txXfrm>
    </dsp:sp>
    <dsp:sp modelId="{746E7477-0F60-4F7B-AC26-29048CF9D670}">
      <dsp:nvSpPr>
        <dsp:cNvPr id="0" name=""/>
        <dsp:cNvSpPr/>
      </dsp:nvSpPr>
      <dsp:spPr>
        <a:xfrm>
          <a:off x="8629411" y="747593"/>
          <a:ext cx="640794" cy="64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773590" y="747593"/>
        <a:ext cx="352436" cy="482197"/>
      </dsp:txXfrm>
    </dsp:sp>
    <dsp:sp modelId="{6108B1D6-4411-4AB7-883D-3A6A22832D3C}">
      <dsp:nvSpPr>
        <dsp:cNvPr id="0" name=""/>
        <dsp:cNvSpPr/>
      </dsp:nvSpPr>
      <dsp:spPr>
        <a:xfrm>
          <a:off x="9447371" y="1891164"/>
          <a:ext cx="640794" cy="64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91550" y="1891164"/>
        <a:ext cx="352436" cy="482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6EC7-B0F7-4C3D-BAE6-2EF53A61FE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APRIL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2024</a:t>
            </a:r>
            <a:endParaRPr lang="en-US" sz="2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Link Tyra Evans</a:t>
            </a:r>
          </a:p>
          <a:p>
            <a:pPr algn="l"/>
            <a:r>
              <a:rPr lang="en-US" dirty="0"/>
              <a:t>Detroit (MI) Links Chapter Inc.</a:t>
            </a:r>
          </a:p>
        </p:txBody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Restricted Chase Banking Account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80843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8C33-F72D-EFCB-4B7C-41D92D7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5EF9B-3584-1DE0-8795-D79AE093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3" y="1443980"/>
            <a:ext cx="853559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12"/>
            <a:ext cx="10515599" cy="736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No April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Deposits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36A60-B188-FD25-2AEE-5B24BC8E6665}"/>
              </a:ext>
            </a:extLst>
          </p:cNvPr>
          <p:cNvSpPr txBox="1"/>
          <p:nvPr/>
        </p:nvSpPr>
        <p:spPr>
          <a:xfrm>
            <a:off x="8530684" y="2936252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1734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12"/>
            <a:ext cx="10515599" cy="736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April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Expenses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5ADE0-55CD-44AA-935D-3F6A136D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" y="1923212"/>
            <a:ext cx="9059539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39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7" name="Group 41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677334" y="47659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 useBgFill="1">
        <p:nvSpPr>
          <p:cNvPr id="58" name="Rectangle 52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367989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/>
              <a:t>Upcoming Financial Obligations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0093" y="1715785"/>
            <a:ext cx="6503292" cy="432557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March 15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-Chapter unrestricted and restricted budgets are due to Area Treasurer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Completed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•   </a:t>
            </a:r>
            <a:r>
              <a:rPr lang="en-US" sz="3600" b="0" i="0" u="none" strike="noStrike" baseline="0" dirty="0">
                <a:solidFill>
                  <a:srgbClr val="FF0000"/>
                </a:solidFill>
              </a:rPr>
              <a:t>April 1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@ 11:59 pm EST Dues are due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COMPLETED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•   </a:t>
            </a:r>
            <a:r>
              <a:rPr lang="en-US" sz="3600" b="0" i="0" u="none" strike="noStrike" baseline="0" dirty="0">
                <a:solidFill>
                  <a:srgbClr val="FF0000"/>
                </a:solidFill>
              </a:rPr>
              <a:t>May 2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-Any individual with unpaid dues are no longer a member of the organization.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 algn="l"/>
            <a:endParaRPr lang="en-US" sz="36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486150" lvl="7" indent="-285750" algn="l"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241FBE94-5658-ED7E-7AE2-92FA2AEE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r="27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73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C7FA7-17AC-3EA3-E503-FABC3DE74B6C}"/>
              </a:ext>
            </a:extLst>
          </p:cNvPr>
          <p:cNvSpPr txBox="1"/>
          <p:nvPr/>
        </p:nvSpPr>
        <p:spPr>
          <a:xfrm>
            <a:off x="263951" y="0"/>
            <a:ext cx="8893988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R="0" algn="l"/>
            <a:r>
              <a:rPr lang="en-US" sz="36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National Finance Team’s Priorities</a:t>
            </a:r>
          </a:p>
          <a:p>
            <a:pPr marR="58430"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following 7 workshops will be delivered by the National Finance Team</a:t>
            </a:r>
          </a:p>
          <a:p>
            <a:pPr marL="342900" marR="705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Overview, Transition and Financial Deliverables –August 22, 2023-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1066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Budgeting and Fundraising –October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11538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QuickBooks I and II –November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COMPLETED</a:t>
            </a:r>
          </a:p>
          <a:p>
            <a:pPr marL="285750" marR="3514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Electronic Voucher with Approval Process and Online-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</a:p>
          <a:p>
            <a:pPr marL="285750" marR="10071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Financial Deliverables Review –February 2024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7730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Workshop on Dues Processing and Transitioning –March 2024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4519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Finance 101, Transition and Financial Deliverables –June 2024 National Assembly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R="9980"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1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Unrestricted Chase Banking Account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60661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FAA4-6290-9008-69A8-1DE71CEC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67CB4-3CDA-42D7-FD00-DD488066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72" y="1270000"/>
            <a:ext cx="8688012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April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1F6E9-97B4-81E1-3768-737703A0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25" y="576025"/>
            <a:ext cx="86213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207912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April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5659655"/>
            <a:ext cx="7673801" cy="61189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ED657-2E1A-8C12-9DC2-005E48C3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08" y="188"/>
            <a:ext cx="8211696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0"/>
            <a:ext cx="10515599" cy="63730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April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13" y="869796"/>
            <a:ext cx="3226787" cy="8865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DD705-4960-9955-166E-EBF63937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71" y="637307"/>
            <a:ext cx="9050013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0"/>
            <a:ext cx="10515599" cy="63730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April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13" y="869796"/>
            <a:ext cx="3226787" cy="8865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E24DD-B488-952C-4D91-14CF06B7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96" y="542669"/>
            <a:ext cx="8430802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0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 rot="10800000" flipH="1" flipV="1">
            <a:off x="601757" y="1701423"/>
            <a:ext cx="2667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Unrestricted Chase Banking Account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83324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1105</TotalTime>
  <Words>382</Words>
  <Application>Microsoft Office PowerPoint</Application>
  <PresentationFormat>Widescreen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Tw Cen MT</vt:lpstr>
      <vt:lpstr>Wingdings 3</vt:lpstr>
      <vt:lpstr>Facet</vt:lpstr>
      <vt:lpstr>TREASURER’S MONTHLY REPORT – UNRESTRICTED AND RESTRICTED ACCOUNTS  Detroit (MI) Chapter of The Links, Incorporated  APRIL MONTHLY FINANCIAL REPORT 2024</vt:lpstr>
      <vt:lpstr>PowerPoint Presentation</vt:lpstr>
      <vt:lpstr>Unrestricted Chase Banking Account</vt:lpstr>
      <vt:lpstr>Chase Bank Summary</vt:lpstr>
      <vt:lpstr>April Deposits</vt:lpstr>
      <vt:lpstr>April Deposits</vt:lpstr>
      <vt:lpstr>April Expenses</vt:lpstr>
      <vt:lpstr>April Expenses</vt:lpstr>
      <vt:lpstr>PowerPoint Presentation</vt:lpstr>
      <vt:lpstr>Restricted Chase Banking Account</vt:lpstr>
      <vt:lpstr>Chase Bank Summary</vt:lpstr>
      <vt:lpstr>No April Deposits</vt:lpstr>
      <vt:lpstr>April Expenses</vt:lpstr>
      <vt:lpstr>PowerPoint Presentation</vt:lpstr>
      <vt:lpstr>Upcoming Financial Obligations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 </dc:title>
  <dc:creator>Tyra Tomlin</dc:creator>
  <cp:lastModifiedBy>Tyra Evans</cp:lastModifiedBy>
  <cp:revision>46</cp:revision>
  <dcterms:created xsi:type="dcterms:W3CDTF">2022-09-08T17:14:30Z</dcterms:created>
  <dcterms:modified xsi:type="dcterms:W3CDTF">2024-05-05T20:44:27Z</dcterms:modified>
</cp:coreProperties>
</file>